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charts/chart1.xml" ContentType="application/vnd.openxmlformats-officedocument.drawingml.chart+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2.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300" b="0" i="0" u="none" strike="noStrike">
                <a:solidFill>
                  <a:srgbClr val="16304F"/>
                </a:solidFill>
                <a:latin typeface="Calibri"/>
              </a:defRPr>
            </a:pPr>
            <a:r>
              <a:rPr sz="1300" b="0" i="0" u="none" strike="noStrike">
                <a:solidFill>
                  <a:srgbClr val="16304F"/>
                </a:solidFill>
                <a:latin typeface="Calibri"/>
              </a:rPr>
              <a:t>Value of the same business, $m</a:t>
            </a:r>
          </a:p>
        </c:rich>
      </c:tx>
      <c:layout/>
      <c:overlay val="0"/>
    </c:title>
    <c:autoTitleDeleted val="0"/>
    <c:plotArea>
      <c:layout/>
      <c:barChart>
        <c:barDir val="col"/>
        <c:grouping val="clustered"/>
        <c:varyColors val="0"/>
        <c:ser>
          <c:idx val="0"/>
          <c:order val="0"/>
          <c:tx>
            <c:strRef>
              <c:f>Sheet1!$B$1</c:f>
              <c:strCache>
                <c:ptCount val="1"/>
                <c:pt idx="0">
                  <c:v>Equity value, $m</c:v>
                </c:pt>
              </c:strCache>
            </c:strRef>
          </c:tx>
          <c:spPr>
            <a:solidFill>
              <a:srgbClr val="C89B43"/>
            </a:solidFill>
            <a:effectLst/>
          </c:spPr>
          <c:invertIfNegative val="0"/>
          <c:dLbls>
            <c:numFmt formatCode="#,##0" sourceLinked="0"/>
            <c:txPr>
              <a:bodyPr/>
              <a:lstStyle/>
              <a:p>
                <a:pPr>
                  <a:defRPr b="0" i="0" strike="noStrike" sz="1200" u="none">
                    <a:solidFill>
                      <a:srgbClr val="16304F"/>
                    </a:solidFill>
                    <a:latin typeface="Calibri"/>
                  </a:defRPr>
                </a:pPr>
              </a:p>
            </c:txPr>
            <c:showLegendKey val="0"/>
            <c:showVal val="1"/>
            <c:showCatName val="0"/>
            <c:showSerName val="0"/>
            <c:showPercent val="0"/>
            <c:showBubbleSize val="0"/>
            <c:showLeaderLines val="0"/>
          </c:dLbls>
          <c:dPt>
            <c:idx val="0"/>
            <c:invertIfNegative val="0"/>
            <c:bubble3D val="0"/>
            <c:spPr>
              <a:solidFill>
                <a:srgbClr val="C89B43"/>
              </a:solidFill>
              <a:effectLst/>
            </c:spPr>
          </c:dPt>
          <c:dPt>
            <c:idx val="1"/>
            <c:invertIfNegative val="0"/>
            <c:bubble3D val="0"/>
            <c:spPr>
              <a:solidFill>
                <a:srgbClr val="C89B43"/>
              </a:solidFill>
              <a:effectLst/>
            </c:spPr>
          </c:dPt>
          <c:dPt>
            <c:idx val="2"/>
            <c:invertIfNegative val="0"/>
            <c:bubble3D val="0"/>
            <c:spPr>
              <a:solidFill>
                <a:srgbClr val="16304F"/>
              </a:solidFill>
              <a:effectLst/>
            </c:spPr>
          </c:dPt>
          <c:cat>
            <c:multiLvlStrRef>
              <c:f>Sheet1!$A$2:$A$4</c:f>
              <c:multiLvlStrCache>
                <c:ptCount val="3"/>
                <c:lvl>
                  <c:pt idx="0">
                    <c:v>2004 state sale</c:v>
                  </c:pt>
                  <c:pt idx="1">
                    <c:v>2006 resale</c:v>
                  </c:pt>
                  <c:pt idx="2">
                    <c:v>2011 resale</c:v>
                  </c:pt>
                </c:lvl>
              </c:multiLvlStrCache>
            </c:multiLvlStrRef>
          </c:cat>
          <c:val>
            <c:numRef>
              <c:f>Sheet1!$B$2:$B$4</c:f>
              <c:numCache>
                <c:formatCode>General</c:formatCode>
                <c:ptCount val="3"/>
                <c:pt idx="0">
                  <c:v>292</c:v>
                </c:pt>
                <c:pt idx="1">
                  <c:v>810</c:v>
                </c:pt>
                <c:pt idx="2">
                  <c:v>2100</c:v>
                </c:pt>
              </c:numCache>
            </c:numRef>
          </c:val>
        </c:ser>
        <c:dLbls>
          <c:numFmt formatCode="#,##0" sourceLinked="0"/>
          <c:txPr>
            <a:bodyPr/>
            <a:lstStyle/>
            <a:p>
              <a:pPr>
                <a:defRPr b="0" i="0" strike="noStrike" sz="1200" u="none">
                  <a:solidFill>
                    <a:srgbClr val="16304F"/>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3B4754"/>
                </a:solidFill>
                <a:latin typeface="Arial"/>
              </a:defRPr>
            </a:pPr>
            <a:endParaRPr lang="en-US"/>
          </a:p>
        </c:txPr>
        <c:crossAx val="2094734552"/>
        <c:crosses val="autoZero"/>
        <c:auto val="1"/>
        <c:lblAlgn val="ctr"/>
        <c:noMultiLvlLbl val="1"/>
      </c:catAx>
      <c:valAx>
        <c:axId val="2094734552"/>
        <c:scaling>
          <c:orientation val="minMax"/>
          <c:max val="2400"/>
          <c:min val="0"/>
        </c:scaling>
        <c:delete val="0"/>
        <c:axPos val="l"/>
        <c:majorGridlines>
          <c:spPr>
            <a:ln w="12700" cap="flat">
              <a:solidFill>
                <a:srgbClr val="D8D3C6"/>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6B7682"/>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200" b="0" i="0" u="none" strike="noStrike">
                <a:solidFill>
                  <a:srgbClr val="9FAEBF"/>
                </a:solidFill>
                <a:latin typeface="Calibri"/>
              </a:defRPr>
            </a:pPr>
            <a:r>
              <a:rPr sz="1200" b="0" i="0" u="none" strike="noStrike">
                <a:solidFill>
                  <a:srgbClr val="9FAEBF"/>
                </a:solidFill>
                <a:latin typeface="Calibri"/>
              </a:rPr>
              <a:t>Share of total assets</a:t>
            </a:r>
          </a:p>
        </c:rich>
      </c:tx>
      <c:layout/>
      <c:overlay val="0"/>
    </c:title>
    <c:autoTitleDeleted val="0"/>
    <c:plotArea>
      <c:layout/>
      <c:doughnutChart>
        <c:varyColors val="1"/>
        <c:ser>
          <c:idx val="0"/>
          <c:order val="0"/>
          <c:tx>
            <c:strRef>
              <c:f>Sheet1!$B$1</c:f>
              <c:strCache>
                <c:ptCount val="1"/>
                <c:pt idx="0">
                  <c:v>Assets</c:v>
                </c:pt>
              </c:strCache>
            </c:strRef>
          </c:tx>
          <c:spPr>
            <a:solidFill>
              <a:schemeClr val="accent1"/>
            </a:solidFill>
            <a:ln w="9525" cap="flat">
              <a:solidFill>
                <a:srgbClr val="F9F9F9"/>
              </a:solidFill>
              <a:prstDash val="solid"/>
              <a:round/>
            </a:ln>
            <a:effectLst/>
          </c:spPr>
          <c:dPt>
            <c:idx val="0"/>
            <c:bubble3D val="0"/>
            <c:spPr>
              <a:solidFill>
                <a:srgbClr val="C89B43"/>
              </a:solidFill>
              <a:effectLst/>
            </c:spPr>
          </c:dPt>
          <c:dPt>
            <c:idx val="1"/>
            <c:bubble3D val="0"/>
            <c:spPr>
              <a:solidFill>
                <a:srgbClr val="B8863B"/>
              </a:solidFill>
              <a:effectLst/>
            </c:spPr>
          </c:dPt>
          <c:dPt>
            <c:idx val="2"/>
            <c:bubble3D val="0"/>
            <c:spPr>
              <a:solidFill>
                <a:srgbClr val="8A6D2F"/>
              </a:solidFill>
              <a:effectLst/>
            </c:spPr>
          </c:dPt>
          <c:dPt>
            <c:idx val="3"/>
            <c:bubble3D val="0"/>
            <c:spPr>
              <a:solidFill>
                <a:srgbClr val="5E6E80"/>
              </a:solidFill>
              <a:effectLst/>
            </c:spPr>
          </c:dPt>
          <c:dPt>
            <c:idx val="4"/>
            <c:bubble3D val="0"/>
            <c:spPr>
              <a:solidFill>
                <a:srgbClr val="3B4A5C"/>
              </a:solidFill>
              <a:effectLst/>
            </c:spPr>
          </c:dPt>
          <c:dLbls>
            <c:dLbl>
              <c:idx val="0"/>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2"/>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3"/>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4"/>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Sheet1!$A$2:$A$6</c:f>
              <c:strCache>
                <c:ptCount val="5"/>
                <c:pt idx="0">
                  <c:v>Financial services 73%</c:v>
                </c:pt>
                <c:pt idx="1">
                  <c:v>Transport 10.8%</c:v>
                </c:pt>
                <c:pt idx="2">
                  <c:v>Energy 10.2%</c:v>
                </c:pt>
                <c:pt idx="3">
                  <c:v>Technology 3.7%</c:v>
                </c:pt>
                <c:pt idx="4">
                  <c:v>Mining &amp; other 2.3%</c:v>
                </c:pt>
              </c:strCache>
            </c:strRef>
          </c:cat>
          <c:val>
            <c:numRef>
              <c:f>Sheet1!$B$2:$B$6</c:f>
              <c:numCache>
                <c:ptCount val="5"/>
                <c:pt idx="0">
                  <c:v>72.97</c:v>
                </c:pt>
                <c:pt idx="1">
                  <c:v>10.79</c:v>
                </c:pt>
                <c:pt idx="2">
                  <c:v>10.23</c:v>
                </c:pt>
                <c:pt idx="3">
                  <c:v>3.68</c:v>
                </c:pt>
                <c:pt idx="4">
                  <c:v>2.33</c:v>
                </c:pt>
              </c:numCache>
            </c:numRef>
          </c:val>
        </c:ser>
        <c:firstSliceAng val="0"/>
        <c:holeSize val="52"/>
      </c:doughnutChart>
      <c:spPr>
        <a:noFill/>
        <a:ln>
          <a:noFill/>
        </a:ln>
        <a:effectLst/>
      </c:spPr>
    </c:plotArea>
    <c:legend>
      <c:legendPos val="r"/>
      <c:overlay val="0"/>
      <c:txPr>
        <a:bodyPr/>
        <a:lstStyle/>
        <a:p>
          <a:pPr>
            <a:defRPr sz="1100">
              <a:solidFill>
                <a:srgbClr val="F3F0E7"/>
              </a:solidFill>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the loss the Turkish state books is the return an investor booked. We were at the table in 2004 and hold the documents.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Mey İçki. The state captured $292m of a business that changed hands at $2.1bn seven years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reframing: the deck Ankara reads as a record of loss is, from this side of the table, a record of where the return sat.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ask on this asset: a 30-minute single-asset conversation with Brookfield Infrastructure.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ARK">
    <p:bg>
      <p:bgPr>
        <a:solidFill>
          <a:srgbClr val="07182B"/>
        </a:solidFill>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3F0E7"/>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txBox="1"/>
          <p:nvPr/>
        </p:nvSpPr>
        <p:spPr>
          <a:xfrm>
            <a:off x="640080" y="502920"/>
            <a:ext cx="7315200" cy="274320"/>
          </a:xfrm>
          <a:prstGeom prst="rect">
            <a:avLst/>
          </a:prstGeom>
          <a:noFill/>
          <a:ln/>
        </p:spPr>
        <p:txBody>
          <a:bodyPr wrap="square" lIns="0" tIns="0" rIns="0" bIns="0" rtlCol="0" anchor="ctr"/>
          <a:lstStyle/>
          <a:p>
            <a:pPr indent="0" marL="0">
              <a:buNone/>
            </a:pPr>
            <a:r>
              <a:rPr lang="en-US" sz="1250" b="1" spc="140" kern="0" dirty="0">
                <a:solidFill>
                  <a:srgbClr val="C89B43"/>
                </a:solidFill>
                <a:latin typeface="Calibri" pitchFamily="34" charset="0"/>
                <a:ea typeface="Calibri" pitchFamily="34" charset="-122"/>
                <a:cs typeface="Calibri" pitchFamily="34" charset="-120"/>
              </a:rPr>
              <a:t>Value Masters Group  ·  Türkiye Desk</a:t>
            </a:r>
            <a:endParaRPr lang="en-US" sz="1250" dirty="0"/>
          </a:p>
        </p:txBody>
      </p:sp>
      <p:sp>
        <p:nvSpPr>
          <p:cNvPr id="3" name="Text 1"/>
          <p:cNvSpPr txBox="1"/>
          <p:nvPr/>
        </p:nvSpPr>
        <p:spPr>
          <a:xfrm>
            <a:off x="640080" y="6309360"/>
            <a:ext cx="8229600" cy="274320"/>
          </a:xfrm>
          <a:prstGeom prst="rect">
            <a:avLst/>
          </a:prstGeom>
          <a:noFill/>
          <a:ln/>
        </p:spPr>
        <p:txBody>
          <a:bodyPr wrap="square" lIns="0" tIns="0" rIns="0" bIns="0" rtlCol="0" anchor="ctr"/>
          <a:lstStyle/>
          <a:p>
            <a:pPr indent="0" marL="0">
              <a:buNone/>
            </a:pPr>
            <a:r>
              <a:rPr lang="en-US" sz="1100" dirty="0">
                <a:solidFill>
                  <a:srgbClr val="9FAEBF"/>
                </a:solidFill>
                <a:latin typeface="Calibri" pitchFamily="34" charset="0"/>
                <a:ea typeface="Calibri" pitchFamily="34" charset="-122"/>
                <a:cs typeface="Calibri" pitchFamily="34" charset="-120"/>
              </a:rPr>
              <a:t>Confidential — Oaktree Capital Management &amp; Brookfield</a:t>
            </a:r>
            <a:endParaRPr lang="en-US" sz="1100" dirty="0"/>
          </a:p>
        </p:txBody>
      </p:sp>
      <p:sp>
        <p:nvSpPr>
          <p:cNvPr id="4" name="Text 2"/>
          <p:cNvSpPr txBox="1"/>
          <p:nvPr/>
        </p:nvSpPr>
        <p:spPr>
          <a:xfrm>
            <a:off x="640080" y="1371600"/>
            <a:ext cx="7680960" cy="2103120"/>
          </a:xfrm>
          <a:prstGeom prst="rect">
            <a:avLst/>
          </a:prstGeom>
          <a:noFill/>
          <a:ln/>
        </p:spPr>
        <p:txBody>
          <a:bodyPr wrap="square" lIns="0" tIns="0" rIns="0" bIns="0" rtlCol="0" anchor="ctr"/>
          <a:lstStyle/>
          <a:p>
            <a:pPr indent="0" marL="0">
              <a:lnSpc>
                <a:spcPts val="5600"/>
              </a:lnSpc>
              <a:buNone/>
            </a:pPr>
            <a:r>
              <a:rPr lang="en-US" sz="5000" dirty="0">
                <a:solidFill>
                  <a:srgbClr val="F3F0E7"/>
                </a:solidFill>
                <a:latin typeface="Cambria" pitchFamily="34" charset="0"/>
                <a:ea typeface="Cambria" pitchFamily="34" charset="-122"/>
                <a:cs typeface="Cambria" pitchFamily="34" charset="-120"/>
              </a:rPr>
              <a:t>The spread between</a:t>
            </a:r>
            <a:endParaRPr lang="en-US" sz="5000" dirty="0"/>
          </a:p>
          <a:p>
            <a:pPr indent="0" marL="0">
              <a:lnSpc>
                <a:spcPts val="5600"/>
              </a:lnSpc>
              <a:buNone/>
            </a:pPr>
            <a:r>
              <a:rPr lang="en-US" sz="5000" dirty="0">
                <a:solidFill>
                  <a:srgbClr val="F3F0E7"/>
                </a:solidFill>
                <a:latin typeface="Cambria" pitchFamily="34" charset="0"/>
                <a:ea typeface="Cambria" pitchFamily="34" charset="-122"/>
                <a:cs typeface="Cambria" pitchFamily="34" charset="-120"/>
              </a:rPr>
              <a:t>the sale and the resale</a:t>
            </a:r>
            <a:endParaRPr lang="en-US" sz="5000" dirty="0"/>
          </a:p>
        </p:txBody>
      </p:sp>
      <p:sp>
        <p:nvSpPr>
          <p:cNvPr id="5" name="Text 3"/>
          <p:cNvSpPr txBox="1"/>
          <p:nvPr/>
        </p:nvSpPr>
        <p:spPr>
          <a:xfrm>
            <a:off x="640080" y="3703320"/>
            <a:ext cx="6949440" cy="1463040"/>
          </a:xfrm>
          <a:prstGeom prst="rect">
            <a:avLst/>
          </a:prstGeom>
          <a:noFill/>
          <a:ln/>
        </p:spPr>
        <p:txBody>
          <a:bodyPr wrap="square" lIns="0" tIns="0" rIns="0" bIns="0" rtlCol="0" anchor="ctr"/>
          <a:lstStyle/>
          <a:p>
            <a:pPr indent="0" marL="0">
              <a:lnSpc>
                <a:spcPts val="2500"/>
              </a:lnSpc>
              <a:buNone/>
            </a:pPr>
            <a:r>
              <a:rPr lang="en-US" sz="1600" dirty="0">
                <a:solidFill>
                  <a:srgbClr val="9FAEBF"/>
                </a:solidFill>
                <a:latin typeface="Calibri" pitchFamily="34" charset="0"/>
                <a:ea typeface="Calibri" pitchFamily="34" charset="-122"/>
                <a:cs typeface="Calibri" pitchFamily="34" charset="-120"/>
              </a:rPr>
              <a:t>Türkiye has sold its assets on the first hand for twenty years. The value has been made on the second. In September 2026 the state put the one asset it never sold back on the table — under the structure we proposed in 2004.</a:t>
            </a:r>
            <a:endParaRPr lang="en-US" sz="1600" dirty="0"/>
          </a:p>
        </p:txBody>
      </p:sp>
      <p:sp>
        <p:nvSpPr>
          <p:cNvPr id="6" name="Text 4"/>
          <p:cNvSpPr txBox="1"/>
          <p:nvPr/>
        </p:nvSpPr>
        <p:spPr>
          <a:xfrm>
            <a:off x="640080" y="5257800"/>
            <a:ext cx="4572000" cy="365760"/>
          </a:xfrm>
          <a:prstGeom prst="rect">
            <a:avLst/>
          </a:prstGeom>
          <a:noFill/>
          <a:ln/>
        </p:spPr>
        <p:txBody>
          <a:bodyPr wrap="square" lIns="0" tIns="0" rIns="0" bIns="0" rtlCol="0" anchor="ctr"/>
          <a:lstStyle/>
          <a:p>
            <a:pPr indent="0" marL="0">
              <a:buNone/>
            </a:pPr>
            <a:r>
              <a:rPr lang="en-US" sz="1300" dirty="0">
                <a:solidFill>
                  <a:srgbClr val="C89B43"/>
                </a:solidFill>
                <a:latin typeface="Calibri" pitchFamily="34" charset="0"/>
                <a:ea typeface="Calibri" pitchFamily="34" charset="-122"/>
                <a:cs typeface="Calibri" pitchFamily="34" charset="-120"/>
              </a:rPr>
              <a:t>September 2026</a:t>
            </a:r>
            <a:endParaRPr lang="en-US" sz="1300" dirty="0"/>
          </a:p>
        </p:txBody>
      </p:sp>
      <p:sp>
        <p:nvSpPr>
          <p:cNvPr id="7" name="Shape 5"/>
          <p:cNvSpPr/>
          <p:nvPr/>
        </p:nvSpPr>
        <p:spPr>
          <a:xfrm>
            <a:off x="8686800" y="1371600"/>
            <a:ext cx="2834640" cy="4251960"/>
          </a:xfrm>
          <a:prstGeom prst="rect">
            <a:avLst/>
          </a:prstGeom>
          <a:solidFill>
            <a:srgbClr val="102C49"/>
          </a:solidFill>
          <a:ln/>
        </p:spPr>
      </p:sp>
      <p:sp>
        <p:nvSpPr>
          <p:cNvPr id="8" name="Text 6"/>
          <p:cNvSpPr txBox="1"/>
          <p:nvPr/>
        </p:nvSpPr>
        <p:spPr>
          <a:xfrm>
            <a:off x="8961120" y="1691640"/>
            <a:ext cx="2286000" cy="548640"/>
          </a:xfrm>
          <a:prstGeom prst="rect">
            <a:avLst/>
          </a:prstGeom>
          <a:noFill/>
          <a:ln/>
        </p:spPr>
        <p:txBody>
          <a:bodyPr wrap="square" lIns="0" tIns="0" rIns="0" bIns="0" rtlCol="0" anchor="ctr"/>
          <a:lstStyle/>
          <a:p>
            <a:pPr indent="0" marL="0">
              <a:buNone/>
            </a:pPr>
            <a:r>
              <a:rPr lang="en-US" sz="3000" dirty="0">
                <a:solidFill>
                  <a:srgbClr val="C89B43"/>
                </a:solidFill>
                <a:latin typeface="Cambria" pitchFamily="34" charset="0"/>
                <a:ea typeface="Cambria" pitchFamily="34" charset="-122"/>
                <a:cs typeface="Cambria" pitchFamily="34" charset="-120"/>
              </a:rPr>
              <a:t>$69bn</a:t>
            </a:r>
            <a:endParaRPr lang="en-US" sz="3000" dirty="0"/>
          </a:p>
        </p:txBody>
      </p:sp>
      <p:sp>
        <p:nvSpPr>
          <p:cNvPr id="9" name="Text 7"/>
          <p:cNvSpPr txBox="1"/>
          <p:nvPr/>
        </p:nvSpPr>
        <p:spPr>
          <a:xfrm>
            <a:off x="8961120" y="2240280"/>
            <a:ext cx="2286000" cy="777240"/>
          </a:xfrm>
          <a:prstGeom prst="rect">
            <a:avLst/>
          </a:prstGeom>
          <a:noFill/>
          <a:ln/>
        </p:spPr>
        <p:txBody>
          <a:bodyPr wrap="square" lIns="0" tIns="0" rIns="0" bIns="0" rtlCol="0" anchor="ctr"/>
          <a:lstStyle/>
          <a:p>
            <a:pPr indent="0" marL="0">
              <a:lnSpc>
                <a:spcPts val="1500"/>
              </a:lnSpc>
              <a:buNone/>
            </a:pPr>
            <a:r>
              <a:rPr lang="en-US" sz="1150" dirty="0">
                <a:solidFill>
                  <a:srgbClr val="F3F0E7"/>
                </a:solidFill>
                <a:latin typeface="Calibri" pitchFamily="34" charset="0"/>
                <a:ea typeface="Calibri" pitchFamily="34" charset="-122"/>
                <a:cs typeface="Calibri" pitchFamily="34" charset="-120"/>
              </a:rPr>
              <a:t>proceeds to the state from 34 years of privatisation</a:t>
            </a:r>
            <a:endParaRPr lang="en-US" sz="1150" dirty="0"/>
          </a:p>
        </p:txBody>
      </p:sp>
      <p:sp>
        <p:nvSpPr>
          <p:cNvPr id="10" name="Text 8"/>
          <p:cNvSpPr txBox="1"/>
          <p:nvPr/>
        </p:nvSpPr>
        <p:spPr>
          <a:xfrm>
            <a:off x="8961120" y="3108960"/>
            <a:ext cx="2286000" cy="548640"/>
          </a:xfrm>
          <a:prstGeom prst="rect">
            <a:avLst/>
          </a:prstGeom>
          <a:noFill/>
          <a:ln/>
        </p:spPr>
        <p:txBody>
          <a:bodyPr wrap="square" lIns="0" tIns="0" rIns="0" bIns="0" rtlCol="0" anchor="ctr"/>
          <a:lstStyle/>
          <a:p>
            <a:pPr indent="0" marL="0">
              <a:buNone/>
            </a:pPr>
            <a:r>
              <a:rPr lang="en-US" sz="3000" dirty="0">
                <a:solidFill>
                  <a:srgbClr val="C89B43"/>
                </a:solidFill>
                <a:latin typeface="Cambria" pitchFamily="34" charset="0"/>
                <a:ea typeface="Cambria" pitchFamily="34" charset="-122"/>
                <a:cs typeface="Cambria" pitchFamily="34" charset="-120"/>
              </a:rPr>
              <a:t>×7</a:t>
            </a:r>
            <a:endParaRPr lang="en-US" sz="3000" dirty="0"/>
          </a:p>
        </p:txBody>
      </p:sp>
      <p:sp>
        <p:nvSpPr>
          <p:cNvPr id="11" name="Text 9"/>
          <p:cNvSpPr txBox="1"/>
          <p:nvPr/>
        </p:nvSpPr>
        <p:spPr>
          <a:xfrm>
            <a:off x="8961120" y="3657600"/>
            <a:ext cx="2286000" cy="777240"/>
          </a:xfrm>
          <a:prstGeom prst="rect">
            <a:avLst/>
          </a:prstGeom>
          <a:noFill/>
          <a:ln/>
        </p:spPr>
        <p:txBody>
          <a:bodyPr wrap="square" lIns="0" tIns="0" rIns="0" bIns="0" rtlCol="0" anchor="ctr"/>
          <a:lstStyle/>
          <a:p>
            <a:pPr indent="0" marL="0">
              <a:lnSpc>
                <a:spcPts val="1500"/>
              </a:lnSpc>
              <a:buNone/>
            </a:pPr>
            <a:r>
              <a:rPr lang="en-US" sz="1150" dirty="0">
                <a:solidFill>
                  <a:srgbClr val="F3F0E7"/>
                </a:solidFill>
                <a:latin typeface="Calibri" pitchFamily="34" charset="0"/>
                <a:ea typeface="Calibri" pitchFamily="34" charset="-122"/>
                <a:cs typeface="Calibri" pitchFamily="34" charset="-120"/>
              </a:rPr>
              <a:t>equity value made on one asset after the state sold it</a:t>
            </a:r>
            <a:endParaRPr lang="en-US" sz="1150" dirty="0"/>
          </a:p>
        </p:txBody>
      </p:sp>
      <p:sp>
        <p:nvSpPr>
          <p:cNvPr id="12" name="Text 10"/>
          <p:cNvSpPr txBox="1"/>
          <p:nvPr/>
        </p:nvSpPr>
        <p:spPr>
          <a:xfrm>
            <a:off x="8961120" y="4526280"/>
            <a:ext cx="2286000" cy="548640"/>
          </a:xfrm>
          <a:prstGeom prst="rect">
            <a:avLst/>
          </a:prstGeom>
          <a:noFill/>
          <a:ln/>
        </p:spPr>
        <p:txBody>
          <a:bodyPr wrap="square" lIns="0" tIns="0" rIns="0" bIns="0" rtlCol="0" anchor="ctr"/>
          <a:lstStyle/>
          <a:p>
            <a:pPr indent="0" marL="0">
              <a:buNone/>
            </a:pPr>
            <a:r>
              <a:rPr lang="en-US" sz="3000" dirty="0">
                <a:solidFill>
                  <a:srgbClr val="C89B43"/>
                </a:solidFill>
                <a:latin typeface="Cambria" pitchFamily="34" charset="0"/>
                <a:ea typeface="Cambria" pitchFamily="34" charset="-122"/>
                <a:cs typeface="Cambria" pitchFamily="34" charset="-120"/>
              </a:rPr>
              <a:t>$600m</a:t>
            </a:r>
            <a:endParaRPr lang="en-US" sz="3000" dirty="0"/>
          </a:p>
        </p:txBody>
      </p:sp>
      <p:sp>
        <p:nvSpPr>
          <p:cNvPr id="13" name="Text 11"/>
          <p:cNvSpPr txBox="1"/>
          <p:nvPr/>
        </p:nvSpPr>
        <p:spPr>
          <a:xfrm>
            <a:off x="8961120" y="5074920"/>
            <a:ext cx="2286000" cy="777240"/>
          </a:xfrm>
          <a:prstGeom prst="rect">
            <a:avLst/>
          </a:prstGeom>
          <a:noFill/>
          <a:ln/>
        </p:spPr>
        <p:txBody>
          <a:bodyPr wrap="square" lIns="0" tIns="0" rIns="0" bIns="0" rtlCol="0" anchor="ctr"/>
          <a:lstStyle/>
          <a:p>
            <a:pPr indent="0" marL="0">
              <a:lnSpc>
                <a:spcPts val="1500"/>
              </a:lnSpc>
              <a:buNone/>
            </a:pPr>
            <a:r>
              <a:rPr lang="en-US" sz="1150" dirty="0">
                <a:solidFill>
                  <a:srgbClr val="F3F0E7"/>
                </a:solidFill>
                <a:latin typeface="Calibri" pitchFamily="34" charset="0"/>
                <a:ea typeface="Calibri" pitchFamily="34" charset="-122"/>
                <a:cs typeface="Calibri" pitchFamily="34" charset="-120"/>
              </a:rPr>
              <a:t>annual toll revenue now on the table for 30 years</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txBox="1"/>
          <p:nvPr/>
        </p:nvSpPr>
        <p:spPr>
          <a:xfrm>
            <a:off x="640080" y="384048"/>
            <a:ext cx="10881360" cy="274320"/>
          </a:xfrm>
          <a:prstGeom prst="rect">
            <a:avLst/>
          </a:prstGeom>
          <a:noFill/>
          <a:ln/>
        </p:spPr>
        <p:txBody>
          <a:bodyPr wrap="square" lIns="0" tIns="0" rIns="0" bIns="0" rtlCol="0" anchor="ctr"/>
          <a:lstStyle/>
          <a:p>
            <a:pPr indent="0" marL="0">
              <a:buNone/>
            </a:pPr>
            <a:r>
              <a:rPr lang="en-US" sz="1200" b="1" spc="140" kern="0" dirty="0">
                <a:solidFill>
                  <a:srgbClr val="8A6D2F"/>
                </a:solidFill>
                <a:latin typeface="Calibri" pitchFamily="34" charset="0"/>
                <a:ea typeface="Calibri" pitchFamily="34" charset="-122"/>
                <a:cs typeface="Calibri" pitchFamily="34" charset="-120"/>
              </a:rPr>
              <a:t>THE PATTERN</a:t>
            </a:r>
            <a:endParaRPr lang="en-US" sz="1200" dirty="0"/>
          </a:p>
        </p:txBody>
      </p:sp>
      <p:sp>
        <p:nvSpPr>
          <p:cNvPr id="3" name="Text 1"/>
          <p:cNvSpPr txBox="1"/>
          <p:nvPr/>
        </p:nvSpPr>
        <p:spPr>
          <a:xfrm>
            <a:off x="640080" y="749808"/>
            <a:ext cx="10881360" cy="914400"/>
          </a:xfrm>
          <a:prstGeom prst="rect">
            <a:avLst/>
          </a:prstGeom>
          <a:noFill/>
          <a:ln/>
        </p:spPr>
        <p:txBody>
          <a:bodyPr wrap="square" lIns="0" tIns="0" rIns="0" bIns="0" rtlCol="0" anchor="ctr"/>
          <a:lstStyle/>
          <a:p>
            <a:pPr indent="0" marL="0">
              <a:lnSpc>
                <a:spcPts val="4256"/>
              </a:lnSpc>
              <a:buNone/>
            </a:pPr>
            <a:r>
              <a:rPr lang="en-US" sz="3800" dirty="0">
                <a:solidFill>
                  <a:srgbClr val="16304F"/>
                </a:solidFill>
                <a:latin typeface="Cambria" pitchFamily="34" charset="0"/>
                <a:ea typeface="Cambria" pitchFamily="34" charset="-122"/>
                <a:cs typeface="Cambria" pitchFamily="34" charset="-120"/>
              </a:rPr>
              <a:t>One asset, three owners, seven years</a:t>
            </a:r>
            <a:endParaRPr lang="en-US" sz="3800" dirty="0"/>
          </a:p>
        </p:txBody>
      </p:sp>
      <p:sp>
        <p:nvSpPr>
          <p:cNvPr id="4" name="Text 2"/>
          <p:cNvSpPr txBox="1"/>
          <p:nvPr/>
        </p:nvSpPr>
        <p:spPr>
          <a:xfrm>
            <a:off x="640080" y="1783080"/>
            <a:ext cx="5577840" cy="1097280"/>
          </a:xfrm>
          <a:prstGeom prst="rect">
            <a:avLst/>
          </a:prstGeom>
          <a:noFill/>
          <a:ln/>
        </p:spPr>
        <p:txBody>
          <a:bodyPr wrap="square" lIns="0" tIns="0" rIns="0" bIns="0" rtlCol="0" anchor="ctr"/>
          <a:lstStyle/>
          <a:p>
            <a:pPr indent="0" marL="0">
              <a:lnSpc>
                <a:spcPts val="2300"/>
              </a:lnSpc>
              <a:buNone/>
            </a:pPr>
            <a:r>
              <a:rPr lang="en-US" sz="1500" dirty="0">
                <a:solidFill>
                  <a:srgbClr val="3B4754"/>
                </a:solidFill>
                <a:latin typeface="Calibri" pitchFamily="34" charset="0"/>
                <a:ea typeface="Calibri" pitchFamily="34" charset="-122"/>
                <a:cs typeface="Calibri" pitchFamily="34" charset="-120"/>
              </a:rPr>
              <a:t>The state sold Tekel’s spirits business in 2004 and left the compounding to the buyers. Nothing operational explains the move — it is pricing and timing, twice.</a:t>
            </a:r>
            <a:endParaRPr lang="en-US" sz="1500" dirty="0"/>
          </a:p>
        </p:txBody>
      </p:sp>
      <p:sp>
        <p:nvSpPr>
          <p:cNvPr id="5" name="Shape 3"/>
          <p:cNvSpPr/>
          <p:nvPr/>
        </p:nvSpPr>
        <p:spPr>
          <a:xfrm>
            <a:off x="640080" y="2971800"/>
            <a:ext cx="5577840" cy="868680"/>
          </a:xfrm>
          <a:prstGeom prst="rect">
            <a:avLst/>
          </a:prstGeom>
          <a:solidFill>
            <a:srgbClr val="E3DFD3"/>
          </a:solidFill>
          <a:ln/>
        </p:spPr>
      </p:sp>
      <p:sp>
        <p:nvSpPr>
          <p:cNvPr id="6" name="Text 4"/>
          <p:cNvSpPr txBox="1"/>
          <p:nvPr/>
        </p:nvSpPr>
        <p:spPr>
          <a:xfrm>
            <a:off x="868680" y="3118104"/>
            <a:ext cx="731520" cy="320040"/>
          </a:xfrm>
          <a:prstGeom prst="rect">
            <a:avLst/>
          </a:prstGeom>
          <a:noFill/>
          <a:ln/>
        </p:spPr>
        <p:txBody>
          <a:bodyPr wrap="square" lIns="0" tIns="0" rIns="0" bIns="0" rtlCol="0" anchor="ctr"/>
          <a:lstStyle/>
          <a:p>
            <a:pPr indent="0" marL="0">
              <a:buNone/>
            </a:pPr>
            <a:r>
              <a:rPr lang="en-US" sz="1600" b="1" dirty="0">
                <a:solidFill>
                  <a:srgbClr val="8A6D2F"/>
                </a:solidFill>
                <a:latin typeface="Cambria" pitchFamily="34" charset="0"/>
                <a:ea typeface="Cambria" pitchFamily="34" charset="-122"/>
                <a:cs typeface="Cambria" pitchFamily="34" charset="-120"/>
              </a:rPr>
              <a:t>2004</a:t>
            </a:r>
            <a:endParaRPr lang="en-US" sz="1600" dirty="0"/>
          </a:p>
        </p:txBody>
      </p:sp>
      <p:sp>
        <p:nvSpPr>
          <p:cNvPr id="7" name="Text 5"/>
          <p:cNvSpPr txBox="1"/>
          <p:nvPr/>
        </p:nvSpPr>
        <p:spPr>
          <a:xfrm>
            <a:off x="1600200" y="3099816"/>
            <a:ext cx="2834640" cy="365760"/>
          </a:xfrm>
          <a:prstGeom prst="rect">
            <a:avLst/>
          </a:prstGeom>
          <a:noFill/>
          <a:ln/>
        </p:spPr>
        <p:txBody>
          <a:bodyPr wrap="square" lIns="0" tIns="0" rIns="0" bIns="0" rtlCol="0" anchor="ctr"/>
          <a:lstStyle/>
          <a:p>
            <a:pPr indent="0" marL="0">
              <a:buNone/>
            </a:pPr>
            <a:r>
              <a:rPr lang="en-US" sz="1200" dirty="0">
                <a:solidFill>
                  <a:srgbClr val="16304F"/>
                </a:solidFill>
                <a:latin typeface="Calibri" pitchFamily="34" charset="0"/>
                <a:ea typeface="Calibri" pitchFamily="34" charset="-122"/>
                <a:cs typeface="Calibri" pitchFamily="34" charset="-120"/>
              </a:rPr>
              <a:t>Privatisation Administration → Turkish consortium</a:t>
            </a:r>
            <a:endParaRPr lang="en-US" sz="1200" dirty="0"/>
          </a:p>
        </p:txBody>
      </p:sp>
      <p:sp>
        <p:nvSpPr>
          <p:cNvPr id="8" name="Text 6"/>
          <p:cNvSpPr txBox="1"/>
          <p:nvPr/>
        </p:nvSpPr>
        <p:spPr>
          <a:xfrm>
            <a:off x="1600200" y="3429000"/>
            <a:ext cx="2834640" cy="274320"/>
          </a:xfrm>
          <a:prstGeom prst="rect">
            <a:avLst/>
          </a:prstGeom>
          <a:noFill/>
          <a:ln/>
        </p:spPr>
        <p:txBody>
          <a:bodyPr wrap="square" lIns="0" tIns="0" rIns="0" bIns="0" rtlCol="0" anchor="ctr"/>
          <a:lstStyle/>
          <a:p>
            <a:pPr indent="0" marL="0">
              <a:buNone/>
            </a:pPr>
            <a:r>
              <a:rPr lang="en-US" sz="1050" i="1" dirty="0">
                <a:solidFill>
                  <a:srgbClr val="6B7682"/>
                </a:solidFill>
                <a:latin typeface="Calibri" pitchFamily="34" charset="0"/>
                <a:ea typeface="Calibri" pitchFamily="34" charset="-122"/>
                <a:cs typeface="Calibri" pitchFamily="34" charset="-120"/>
              </a:rPr>
              <a:t>1st hand</a:t>
            </a:r>
            <a:endParaRPr lang="en-US" sz="1050" dirty="0"/>
          </a:p>
        </p:txBody>
      </p:sp>
      <p:sp>
        <p:nvSpPr>
          <p:cNvPr id="9" name="Text 7"/>
          <p:cNvSpPr txBox="1"/>
          <p:nvPr/>
        </p:nvSpPr>
        <p:spPr>
          <a:xfrm>
            <a:off x="4480560" y="3191256"/>
            <a:ext cx="1554480" cy="411480"/>
          </a:xfrm>
          <a:prstGeom prst="rect">
            <a:avLst/>
          </a:prstGeom>
          <a:noFill/>
          <a:ln/>
        </p:spPr>
        <p:txBody>
          <a:bodyPr wrap="square" lIns="0" tIns="0" rIns="0" bIns="0" rtlCol="0" anchor="ctr"/>
          <a:lstStyle/>
          <a:p>
            <a:pPr algn="r" indent="0" marL="0">
              <a:buNone/>
            </a:pPr>
            <a:r>
              <a:rPr lang="en-US" sz="2000" dirty="0">
                <a:solidFill>
                  <a:srgbClr val="16304F"/>
                </a:solidFill>
                <a:latin typeface="Cambria" pitchFamily="34" charset="0"/>
                <a:ea typeface="Cambria" pitchFamily="34" charset="-122"/>
                <a:cs typeface="Cambria" pitchFamily="34" charset="-120"/>
              </a:rPr>
              <a:t>$292m</a:t>
            </a:r>
            <a:endParaRPr lang="en-US" sz="2000" dirty="0"/>
          </a:p>
        </p:txBody>
      </p:sp>
      <p:sp>
        <p:nvSpPr>
          <p:cNvPr id="10" name="Shape 8"/>
          <p:cNvSpPr/>
          <p:nvPr/>
        </p:nvSpPr>
        <p:spPr>
          <a:xfrm>
            <a:off x="640080" y="3977640"/>
            <a:ext cx="5577840" cy="868680"/>
          </a:xfrm>
          <a:prstGeom prst="rect">
            <a:avLst/>
          </a:prstGeom>
          <a:solidFill>
            <a:srgbClr val="E3DFD3"/>
          </a:solidFill>
          <a:ln/>
        </p:spPr>
      </p:sp>
      <p:sp>
        <p:nvSpPr>
          <p:cNvPr id="11" name="Text 9"/>
          <p:cNvSpPr txBox="1"/>
          <p:nvPr/>
        </p:nvSpPr>
        <p:spPr>
          <a:xfrm>
            <a:off x="868680" y="4123944"/>
            <a:ext cx="731520" cy="320040"/>
          </a:xfrm>
          <a:prstGeom prst="rect">
            <a:avLst/>
          </a:prstGeom>
          <a:noFill/>
          <a:ln/>
        </p:spPr>
        <p:txBody>
          <a:bodyPr wrap="square" lIns="0" tIns="0" rIns="0" bIns="0" rtlCol="0" anchor="ctr"/>
          <a:lstStyle/>
          <a:p>
            <a:pPr indent="0" marL="0">
              <a:buNone/>
            </a:pPr>
            <a:r>
              <a:rPr lang="en-US" sz="1600" b="1" dirty="0">
                <a:solidFill>
                  <a:srgbClr val="8A6D2F"/>
                </a:solidFill>
                <a:latin typeface="Cambria" pitchFamily="34" charset="0"/>
                <a:ea typeface="Cambria" pitchFamily="34" charset="-122"/>
                <a:cs typeface="Cambria" pitchFamily="34" charset="-120"/>
              </a:rPr>
              <a:t>2006</a:t>
            </a:r>
            <a:endParaRPr lang="en-US" sz="1600" dirty="0"/>
          </a:p>
        </p:txBody>
      </p:sp>
      <p:sp>
        <p:nvSpPr>
          <p:cNvPr id="12" name="Text 10"/>
          <p:cNvSpPr txBox="1"/>
          <p:nvPr/>
        </p:nvSpPr>
        <p:spPr>
          <a:xfrm>
            <a:off x="1600200" y="4105656"/>
            <a:ext cx="2834640" cy="365760"/>
          </a:xfrm>
          <a:prstGeom prst="rect">
            <a:avLst/>
          </a:prstGeom>
          <a:noFill/>
          <a:ln/>
        </p:spPr>
        <p:txBody>
          <a:bodyPr wrap="square" lIns="0" tIns="0" rIns="0" bIns="0" rtlCol="0" anchor="ctr"/>
          <a:lstStyle/>
          <a:p>
            <a:pPr indent="0" marL="0">
              <a:buNone/>
            </a:pPr>
            <a:r>
              <a:rPr lang="en-US" sz="1200" dirty="0">
                <a:solidFill>
                  <a:srgbClr val="16304F"/>
                </a:solidFill>
                <a:latin typeface="Calibri" pitchFamily="34" charset="0"/>
                <a:ea typeface="Calibri" pitchFamily="34" charset="-122"/>
                <a:cs typeface="Calibri" pitchFamily="34" charset="-120"/>
              </a:rPr>
              <a:t>Consortium → TPG</a:t>
            </a:r>
            <a:endParaRPr lang="en-US" sz="1200" dirty="0"/>
          </a:p>
        </p:txBody>
      </p:sp>
      <p:sp>
        <p:nvSpPr>
          <p:cNvPr id="13" name="Text 11"/>
          <p:cNvSpPr txBox="1"/>
          <p:nvPr/>
        </p:nvSpPr>
        <p:spPr>
          <a:xfrm>
            <a:off x="1600200" y="4434840"/>
            <a:ext cx="2834640" cy="274320"/>
          </a:xfrm>
          <a:prstGeom prst="rect">
            <a:avLst/>
          </a:prstGeom>
          <a:noFill/>
          <a:ln/>
        </p:spPr>
        <p:txBody>
          <a:bodyPr wrap="square" lIns="0" tIns="0" rIns="0" bIns="0" rtlCol="0" anchor="ctr"/>
          <a:lstStyle/>
          <a:p>
            <a:pPr indent="0" marL="0">
              <a:buNone/>
            </a:pPr>
            <a:r>
              <a:rPr lang="en-US" sz="1050" i="1" dirty="0">
                <a:solidFill>
                  <a:srgbClr val="6B7682"/>
                </a:solidFill>
                <a:latin typeface="Calibri" pitchFamily="34" charset="0"/>
                <a:ea typeface="Calibri" pitchFamily="34" charset="-122"/>
                <a:cs typeface="Calibri" pitchFamily="34" charset="-120"/>
              </a:rPr>
              <a:t>2.8× in 24 months</a:t>
            </a:r>
            <a:endParaRPr lang="en-US" sz="1050" dirty="0"/>
          </a:p>
        </p:txBody>
      </p:sp>
      <p:sp>
        <p:nvSpPr>
          <p:cNvPr id="14" name="Text 12"/>
          <p:cNvSpPr txBox="1"/>
          <p:nvPr/>
        </p:nvSpPr>
        <p:spPr>
          <a:xfrm>
            <a:off x="4480560" y="4197096"/>
            <a:ext cx="1554480" cy="411480"/>
          </a:xfrm>
          <a:prstGeom prst="rect">
            <a:avLst/>
          </a:prstGeom>
          <a:noFill/>
          <a:ln/>
        </p:spPr>
        <p:txBody>
          <a:bodyPr wrap="square" lIns="0" tIns="0" rIns="0" bIns="0" rtlCol="0" anchor="ctr"/>
          <a:lstStyle/>
          <a:p>
            <a:pPr algn="r" indent="0" marL="0">
              <a:buNone/>
            </a:pPr>
            <a:r>
              <a:rPr lang="en-US" sz="2000" dirty="0">
                <a:solidFill>
                  <a:srgbClr val="16304F"/>
                </a:solidFill>
                <a:latin typeface="Cambria" pitchFamily="34" charset="0"/>
                <a:ea typeface="Cambria" pitchFamily="34" charset="-122"/>
                <a:cs typeface="Cambria" pitchFamily="34" charset="-120"/>
              </a:rPr>
              <a:t>$810m</a:t>
            </a:r>
            <a:endParaRPr lang="en-US" sz="2000" dirty="0"/>
          </a:p>
        </p:txBody>
      </p:sp>
      <p:sp>
        <p:nvSpPr>
          <p:cNvPr id="15" name="Shape 13"/>
          <p:cNvSpPr/>
          <p:nvPr/>
        </p:nvSpPr>
        <p:spPr>
          <a:xfrm>
            <a:off x="640080" y="4983480"/>
            <a:ext cx="5577840" cy="868680"/>
          </a:xfrm>
          <a:prstGeom prst="rect">
            <a:avLst/>
          </a:prstGeom>
          <a:solidFill>
            <a:srgbClr val="16304F"/>
          </a:solidFill>
          <a:ln/>
        </p:spPr>
      </p:sp>
      <p:sp>
        <p:nvSpPr>
          <p:cNvPr id="16" name="Text 14"/>
          <p:cNvSpPr txBox="1"/>
          <p:nvPr/>
        </p:nvSpPr>
        <p:spPr>
          <a:xfrm>
            <a:off x="868680" y="5129784"/>
            <a:ext cx="731520" cy="320040"/>
          </a:xfrm>
          <a:prstGeom prst="rect">
            <a:avLst/>
          </a:prstGeom>
          <a:noFill/>
          <a:ln/>
        </p:spPr>
        <p:txBody>
          <a:bodyPr wrap="square" lIns="0" tIns="0" rIns="0" bIns="0" rtlCol="0" anchor="ctr"/>
          <a:lstStyle/>
          <a:p>
            <a:pPr indent="0" marL="0">
              <a:buNone/>
            </a:pPr>
            <a:r>
              <a:rPr lang="en-US" sz="1600" b="1" dirty="0">
                <a:solidFill>
                  <a:srgbClr val="C89B43"/>
                </a:solidFill>
                <a:latin typeface="Cambria" pitchFamily="34" charset="0"/>
                <a:ea typeface="Cambria" pitchFamily="34" charset="-122"/>
                <a:cs typeface="Cambria" pitchFamily="34" charset="-120"/>
              </a:rPr>
              <a:t>2011</a:t>
            </a:r>
            <a:endParaRPr lang="en-US" sz="1600" dirty="0"/>
          </a:p>
        </p:txBody>
      </p:sp>
      <p:sp>
        <p:nvSpPr>
          <p:cNvPr id="17" name="Text 15"/>
          <p:cNvSpPr txBox="1"/>
          <p:nvPr/>
        </p:nvSpPr>
        <p:spPr>
          <a:xfrm>
            <a:off x="1600200" y="5111496"/>
            <a:ext cx="2834640" cy="365760"/>
          </a:xfrm>
          <a:prstGeom prst="rect">
            <a:avLst/>
          </a:prstGeom>
          <a:noFill/>
          <a:ln/>
        </p:spPr>
        <p:txBody>
          <a:bodyPr wrap="square" lIns="0" tIns="0" rIns="0" bIns="0" rtlCol="0" anchor="ctr"/>
          <a:lstStyle/>
          <a:p>
            <a:pPr indent="0" marL="0">
              <a:buNone/>
            </a:pPr>
            <a:r>
              <a:rPr lang="en-US" sz="1200" dirty="0">
                <a:solidFill>
                  <a:srgbClr val="F3F0E7"/>
                </a:solidFill>
                <a:latin typeface="Calibri" pitchFamily="34" charset="0"/>
                <a:ea typeface="Calibri" pitchFamily="34" charset="-122"/>
                <a:cs typeface="Calibri" pitchFamily="34" charset="-120"/>
              </a:rPr>
              <a:t>TPG → Diageo</a:t>
            </a:r>
            <a:endParaRPr lang="en-US" sz="1200" dirty="0"/>
          </a:p>
        </p:txBody>
      </p:sp>
      <p:sp>
        <p:nvSpPr>
          <p:cNvPr id="18" name="Text 16"/>
          <p:cNvSpPr txBox="1"/>
          <p:nvPr/>
        </p:nvSpPr>
        <p:spPr>
          <a:xfrm>
            <a:off x="1600200" y="5440680"/>
            <a:ext cx="2834640" cy="274320"/>
          </a:xfrm>
          <a:prstGeom prst="rect">
            <a:avLst/>
          </a:prstGeom>
          <a:noFill/>
          <a:ln/>
        </p:spPr>
        <p:txBody>
          <a:bodyPr wrap="square" lIns="0" tIns="0" rIns="0" bIns="0" rtlCol="0" anchor="ctr"/>
          <a:lstStyle/>
          <a:p>
            <a:pPr indent="0" marL="0">
              <a:buNone/>
            </a:pPr>
            <a:r>
              <a:rPr lang="en-US" sz="1050" i="1" dirty="0">
                <a:solidFill>
                  <a:srgbClr val="9FAEBF"/>
                </a:solidFill>
                <a:latin typeface="Calibri" pitchFamily="34" charset="0"/>
                <a:ea typeface="Calibri" pitchFamily="34" charset="-122"/>
                <a:cs typeface="Calibri" pitchFamily="34" charset="-120"/>
              </a:rPr>
              <a:t>7.2× on the state’s price</a:t>
            </a:r>
            <a:endParaRPr lang="en-US" sz="1050" dirty="0"/>
          </a:p>
        </p:txBody>
      </p:sp>
      <p:sp>
        <p:nvSpPr>
          <p:cNvPr id="19" name="Text 17"/>
          <p:cNvSpPr txBox="1"/>
          <p:nvPr/>
        </p:nvSpPr>
        <p:spPr>
          <a:xfrm>
            <a:off x="4480560" y="5202936"/>
            <a:ext cx="1554480" cy="411480"/>
          </a:xfrm>
          <a:prstGeom prst="rect">
            <a:avLst/>
          </a:prstGeom>
          <a:noFill/>
          <a:ln/>
        </p:spPr>
        <p:txBody>
          <a:bodyPr wrap="square" lIns="0" tIns="0" rIns="0" bIns="0" rtlCol="0" anchor="ctr"/>
          <a:lstStyle/>
          <a:p>
            <a:pPr algn="r" indent="0" marL="0">
              <a:buNone/>
            </a:pPr>
            <a:r>
              <a:rPr lang="en-US" sz="2000" dirty="0">
                <a:solidFill>
                  <a:srgbClr val="F3F0E7"/>
                </a:solidFill>
                <a:latin typeface="Cambria" pitchFamily="34" charset="0"/>
                <a:ea typeface="Cambria" pitchFamily="34" charset="-122"/>
                <a:cs typeface="Cambria" pitchFamily="34" charset="-120"/>
              </a:rPr>
              <a:t>$2.1bn</a:t>
            </a:r>
            <a:endParaRPr lang="en-US" sz="2000" dirty="0"/>
          </a:p>
        </p:txBody>
      </p:sp>
      <p:graphicFrame>
        <p:nvGraphicFramePr>
          <p:cNvPr id="20" name="Chart 0" descr=""/>
          <p:cNvGraphicFramePr/>
          <p:nvPr/>
        </p:nvGraphicFramePr>
        <p:xfrm>
          <a:off x="6583680" y="1920240"/>
          <a:ext cx="4937760" cy="3657600"/>
        </p:xfrm>
        <a:graphic xmlns:a="http://schemas.openxmlformats.org/drawingml/2006/main">
          <a:graphicData uri="http://schemas.openxmlformats.org/drawingml/2006/chart">
            <c:chart xmlns:c="http://schemas.openxmlformats.org/drawingml/2006/chart" r:id="rId1"/>
          </a:graphicData>
        </a:graphic>
      </p:graphicFrame>
      <p:sp>
        <p:nvSpPr>
          <p:cNvPr id="21" name="Text 18"/>
          <p:cNvSpPr txBox="1"/>
          <p:nvPr/>
        </p:nvSpPr>
        <p:spPr>
          <a:xfrm>
            <a:off x="640080" y="6272784"/>
            <a:ext cx="10881360" cy="365760"/>
          </a:xfrm>
          <a:prstGeom prst="rect">
            <a:avLst/>
          </a:prstGeom>
          <a:noFill/>
          <a:ln/>
        </p:spPr>
        <p:txBody>
          <a:bodyPr wrap="square" lIns="0" tIns="0" rIns="0" bIns="0" rtlCol="0" anchor="ctr"/>
          <a:lstStyle/>
          <a:p>
            <a:pPr indent="0" marL="0">
              <a:buNone/>
            </a:pPr>
            <a:r>
              <a:rPr lang="en-US" sz="1100" i="1" dirty="0">
                <a:solidFill>
                  <a:srgbClr val="6B7682"/>
                </a:solidFill>
                <a:latin typeface="Calibri" pitchFamily="34" charset="0"/>
                <a:ea typeface="Calibri" pitchFamily="34" charset="-122"/>
                <a:cs typeface="Calibri" pitchFamily="34" charset="-120"/>
              </a:rPr>
              <a:t>Sources: Privatisation Administration tender records; TPG and Diageo transaction announcements.</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txBox="1"/>
          <p:nvPr/>
        </p:nvSpPr>
        <p:spPr>
          <a:xfrm>
            <a:off x="640080" y="384048"/>
            <a:ext cx="10881360" cy="274320"/>
          </a:xfrm>
          <a:prstGeom prst="rect">
            <a:avLst/>
          </a:prstGeom>
          <a:noFill/>
          <a:ln/>
        </p:spPr>
        <p:txBody>
          <a:bodyPr wrap="square" lIns="0" tIns="0" rIns="0" bIns="0" rtlCol="0" anchor="ctr"/>
          <a:lstStyle/>
          <a:p>
            <a:pPr indent="0" marL="0">
              <a:buNone/>
            </a:pPr>
            <a:r>
              <a:rPr lang="en-US" sz="1200" b="1" spc="140" kern="0" dirty="0">
                <a:solidFill>
                  <a:srgbClr val="C89B43"/>
                </a:solidFill>
                <a:latin typeface="Calibri" pitchFamily="34" charset="0"/>
                <a:ea typeface="Calibri" pitchFamily="34" charset="-122"/>
                <a:cs typeface="Calibri" pitchFamily="34" charset="-120"/>
              </a:rPr>
              <a:t>THE ARITHMETIC OF THE CYCLE</a:t>
            </a:r>
            <a:endParaRPr lang="en-US" sz="1200" dirty="0"/>
          </a:p>
        </p:txBody>
      </p:sp>
      <p:sp>
        <p:nvSpPr>
          <p:cNvPr id="3" name="Text 1"/>
          <p:cNvSpPr txBox="1"/>
          <p:nvPr/>
        </p:nvSpPr>
        <p:spPr>
          <a:xfrm>
            <a:off x="640080" y="749808"/>
            <a:ext cx="10881360" cy="914400"/>
          </a:xfrm>
          <a:prstGeom prst="rect">
            <a:avLst/>
          </a:prstGeom>
          <a:noFill/>
          <a:ln/>
        </p:spPr>
        <p:txBody>
          <a:bodyPr wrap="square" lIns="0" tIns="0" rIns="0" bIns="0" rtlCol="0" anchor="ctr"/>
          <a:lstStyle/>
          <a:p>
            <a:pPr indent="0" marL="0">
              <a:lnSpc>
                <a:spcPts val="4256"/>
              </a:lnSpc>
              <a:buNone/>
            </a:pPr>
            <a:r>
              <a:rPr lang="en-US" sz="3800" dirty="0">
                <a:solidFill>
                  <a:srgbClr val="F3F0E7"/>
                </a:solidFill>
                <a:latin typeface="Cambria" pitchFamily="34" charset="0"/>
                <a:ea typeface="Cambria" pitchFamily="34" charset="-122"/>
                <a:cs typeface="Cambria" pitchFamily="34" charset="-120"/>
              </a:rPr>
              <a:t>Every line Ankara books as a loss is a line someone else books as return</a:t>
            </a:r>
            <a:endParaRPr lang="en-US" sz="3800" dirty="0"/>
          </a:p>
        </p:txBody>
      </p:sp>
      <p:sp>
        <p:nvSpPr>
          <p:cNvPr id="4" name="Shape 2"/>
          <p:cNvSpPr/>
          <p:nvPr/>
        </p:nvSpPr>
        <p:spPr>
          <a:xfrm>
            <a:off x="640080" y="2148840"/>
            <a:ext cx="3593592" cy="3200400"/>
          </a:xfrm>
          <a:prstGeom prst="rect">
            <a:avLst/>
          </a:prstGeom>
          <a:solidFill>
            <a:srgbClr val="102C49"/>
          </a:solidFill>
          <a:ln/>
        </p:spPr>
      </p:sp>
      <p:sp>
        <p:nvSpPr>
          <p:cNvPr id="5" name="Text 3"/>
          <p:cNvSpPr txBox="1"/>
          <p:nvPr/>
        </p:nvSpPr>
        <p:spPr>
          <a:xfrm>
            <a:off x="960120" y="2377440"/>
            <a:ext cx="3017520" cy="274320"/>
          </a:xfrm>
          <a:prstGeom prst="rect">
            <a:avLst/>
          </a:prstGeom>
          <a:noFill/>
          <a:ln/>
        </p:spPr>
        <p:txBody>
          <a:bodyPr wrap="square" lIns="0" tIns="0" rIns="0" bIns="0" rtlCol="0" anchor="ctr"/>
          <a:lstStyle/>
          <a:p>
            <a:pPr indent="0" marL="0">
              <a:buNone/>
            </a:pPr>
            <a:r>
              <a:rPr lang="en-US" sz="1150" b="1" dirty="0">
                <a:solidFill>
                  <a:srgbClr val="C89B43"/>
                </a:solidFill>
                <a:latin typeface="Calibri" pitchFamily="34" charset="0"/>
                <a:ea typeface="Calibri" pitchFamily="34" charset="-122"/>
                <a:cs typeface="Calibri" pitchFamily="34" charset="-120"/>
              </a:rPr>
              <a:t>What the state received</a:t>
            </a:r>
            <a:endParaRPr lang="en-US" sz="1150" dirty="0"/>
          </a:p>
        </p:txBody>
      </p:sp>
      <p:sp>
        <p:nvSpPr>
          <p:cNvPr id="6" name="Text 4"/>
          <p:cNvSpPr txBox="1"/>
          <p:nvPr/>
        </p:nvSpPr>
        <p:spPr>
          <a:xfrm>
            <a:off x="960120" y="2743200"/>
            <a:ext cx="3017520" cy="731520"/>
          </a:xfrm>
          <a:prstGeom prst="rect">
            <a:avLst/>
          </a:prstGeom>
          <a:noFill/>
          <a:ln/>
        </p:spPr>
        <p:txBody>
          <a:bodyPr wrap="square" lIns="0" tIns="0" rIns="0" bIns="0" rtlCol="0" anchor="ctr"/>
          <a:lstStyle/>
          <a:p>
            <a:pPr indent="0" marL="0">
              <a:buNone/>
            </a:pPr>
            <a:r>
              <a:rPr lang="en-US" sz="3400" dirty="0">
                <a:solidFill>
                  <a:srgbClr val="F3F0E7"/>
                </a:solidFill>
                <a:latin typeface="Cambria" pitchFamily="34" charset="0"/>
                <a:ea typeface="Cambria" pitchFamily="34" charset="-122"/>
                <a:cs typeface="Cambria" pitchFamily="34" charset="-120"/>
              </a:rPr>
              <a:t>$69bn</a:t>
            </a:r>
            <a:endParaRPr lang="en-US" sz="3400" dirty="0"/>
          </a:p>
        </p:txBody>
      </p:sp>
      <p:sp>
        <p:nvSpPr>
          <p:cNvPr id="7" name="Text 5"/>
          <p:cNvSpPr txBox="1"/>
          <p:nvPr/>
        </p:nvSpPr>
        <p:spPr>
          <a:xfrm>
            <a:off x="960120" y="3611880"/>
            <a:ext cx="3017520" cy="1554480"/>
          </a:xfrm>
          <a:prstGeom prst="rect">
            <a:avLst/>
          </a:prstGeom>
          <a:noFill/>
          <a:ln/>
        </p:spPr>
        <p:txBody>
          <a:bodyPr wrap="square" lIns="0" tIns="0" rIns="0" bIns="0" rtlCol="0" anchor="ctr"/>
          <a:lstStyle/>
          <a:p>
            <a:pPr indent="0" marL="0">
              <a:lnSpc>
                <a:spcPts val="1800"/>
              </a:lnSpc>
              <a:buNone/>
            </a:pPr>
            <a:r>
              <a:rPr lang="en-US" sz="1250" dirty="0">
                <a:solidFill>
                  <a:srgbClr val="9FAEBF"/>
                </a:solidFill>
                <a:latin typeface="Calibri" pitchFamily="34" charset="0"/>
                <a:ea typeface="Calibri" pitchFamily="34" charset="-122"/>
                <a:cs typeface="Calibri" pitchFamily="34" charset="-120"/>
              </a:rPr>
              <a:t>Total proceeds to the state from the privatisation programme, 1986–2023 — the first-hand price of everything sold.</a:t>
            </a:r>
            <a:endParaRPr lang="en-US" sz="1250" dirty="0"/>
          </a:p>
        </p:txBody>
      </p:sp>
      <p:sp>
        <p:nvSpPr>
          <p:cNvPr id="8" name="Shape 6"/>
          <p:cNvSpPr/>
          <p:nvPr/>
        </p:nvSpPr>
        <p:spPr>
          <a:xfrm>
            <a:off x="4480560" y="2148840"/>
            <a:ext cx="3593592" cy="3200400"/>
          </a:xfrm>
          <a:prstGeom prst="rect">
            <a:avLst/>
          </a:prstGeom>
          <a:solidFill>
            <a:srgbClr val="102C49"/>
          </a:solidFill>
          <a:ln/>
        </p:spPr>
      </p:sp>
      <p:sp>
        <p:nvSpPr>
          <p:cNvPr id="9" name="Text 7"/>
          <p:cNvSpPr txBox="1"/>
          <p:nvPr/>
        </p:nvSpPr>
        <p:spPr>
          <a:xfrm>
            <a:off x="4800600" y="2377440"/>
            <a:ext cx="3017520" cy="274320"/>
          </a:xfrm>
          <a:prstGeom prst="rect">
            <a:avLst/>
          </a:prstGeom>
          <a:noFill/>
          <a:ln/>
        </p:spPr>
        <p:txBody>
          <a:bodyPr wrap="square" lIns="0" tIns="0" rIns="0" bIns="0" rtlCol="0" anchor="ctr"/>
          <a:lstStyle/>
          <a:p>
            <a:pPr indent="0" marL="0">
              <a:buNone/>
            </a:pPr>
            <a:r>
              <a:rPr lang="en-US" sz="1150" b="1" dirty="0">
                <a:solidFill>
                  <a:srgbClr val="C89B43"/>
                </a:solidFill>
                <a:latin typeface="Calibri" pitchFamily="34" charset="0"/>
                <a:ea typeface="Calibri" pitchFamily="34" charset="-122"/>
                <a:cs typeface="Calibri" pitchFamily="34" charset="-120"/>
              </a:rPr>
              <a:t>What the state paid out</a:t>
            </a:r>
            <a:endParaRPr lang="en-US" sz="1150" dirty="0"/>
          </a:p>
        </p:txBody>
      </p:sp>
      <p:sp>
        <p:nvSpPr>
          <p:cNvPr id="10" name="Text 8"/>
          <p:cNvSpPr txBox="1"/>
          <p:nvPr/>
        </p:nvSpPr>
        <p:spPr>
          <a:xfrm>
            <a:off x="4800600" y="2743200"/>
            <a:ext cx="3017520" cy="731520"/>
          </a:xfrm>
          <a:prstGeom prst="rect">
            <a:avLst/>
          </a:prstGeom>
          <a:noFill/>
          <a:ln/>
        </p:spPr>
        <p:txBody>
          <a:bodyPr wrap="square" lIns="0" tIns="0" rIns="0" bIns="0" rtlCol="0" anchor="ctr"/>
          <a:lstStyle/>
          <a:p>
            <a:pPr indent="0" marL="0">
              <a:buNone/>
            </a:pPr>
            <a:r>
              <a:rPr lang="en-US" sz="3400" dirty="0">
                <a:solidFill>
                  <a:srgbClr val="F3F0E7"/>
                </a:solidFill>
                <a:latin typeface="Cambria" pitchFamily="34" charset="0"/>
                <a:ea typeface="Cambria" pitchFamily="34" charset="-122"/>
                <a:cs typeface="Cambria" pitchFamily="34" charset="-120"/>
              </a:rPr>
              <a:t>$15–25bn</a:t>
            </a:r>
            <a:endParaRPr lang="en-US" sz="3400" dirty="0"/>
          </a:p>
        </p:txBody>
      </p:sp>
      <p:sp>
        <p:nvSpPr>
          <p:cNvPr id="11" name="Text 9"/>
          <p:cNvSpPr txBox="1"/>
          <p:nvPr/>
        </p:nvSpPr>
        <p:spPr>
          <a:xfrm>
            <a:off x="4800600" y="3611880"/>
            <a:ext cx="3017520" cy="1554480"/>
          </a:xfrm>
          <a:prstGeom prst="rect">
            <a:avLst/>
          </a:prstGeom>
          <a:noFill/>
          <a:ln/>
        </p:spPr>
        <p:txBody>
          <a:bodyPr wrap="square" lIns="0" tIns="0" rIns="0" bIns="0" rtlCol="0" anchor="ctr"/>
          <a:lstStyle/>
          <a:p>
            <a:pPr indent="0" marL="0">
              <a:lnSpc>
                <a:spcPts val="1800"/>
              </a:lnSpc>
              <a:buNone/>
            </a:pPr>
            <a:r>
              <a:rPr lang="en-US" sz="1250" dirty="0">
                <a:solidFill>
                  <a:srgbClr val="9FAEBF"/>
                </a:solidFill>
                <a:latin typeface="Calibri" pitchFamily="34" charset="0"/>
                <a:ea typeface="Calibri" pitchFamily="34" charset="-122"/>
                <a:cs typeface="Calibri" pitchFamily="34" charset="-120"/>
              </a:rPr>
              <a:t>Cumulative traffic-guarantee payments on the newer bridges: Osmangazi, Yavuz Sultan Selim, 1915 Çanakkale — volumes ran far below guarantee.</a:t>
            </a:r>
            <a:endParaRPr lang="en-US" sz="1250" dirty="0"/>
          </a:p>
        </p:txBody>
      </p:sp>
      <p:sp>
        <p:nvSpPr>
          <p:cNvPr id="12" name="Shape 10"/>
          <p:cNvSpPr/>
          <p:nvPr/>
        </p:nvSpPr>
        <p:spPr>
          <a:xfrm>
            <a:off x="8321040" y="2148840"/>
            <a:ext cx="3593592" cy="3200400"/>
          </a:xfrm>
          <a:prstGeom prst="rect">
            <a:avLst/>
          </a:prstGeom>
          <a:solidFill>
            <a:srgbClr val="102C49"/>
          </a:solidFill>
          <a:ln/>
        </p:spPr>
      </p:sp>
      <p:sp>
        <p:nvSpPr>
          <p:cNvPr id="13" name="Text 11"/>
          <p:cNvSpPr txBox="1"/>
          <p:nvPr/>
        </p:nvSpPr>
        <p:spPr>
          <a:xfrm>
            <a:off x="8641080" y="2377440"/>
            <a:ext cx="3017520" cy="274320"/>
          </a:xfrm>
          <a:prstGeom prst="rect">
            <a:avLst/>
          </a:prstGeom>
          <a:noFill/>
          <a:ln/>
        </p:spPr>
        <p:txBody>
          <a:bodyPr wrap="square" lIns="0" tIns="0" rIns="0" bIns="0" rtlCol="0" anchor="ctr"/>
          <a:lstStyle/>
          <a:p>
            <a:pPr indent="0" marL="0">
              <a:buNone/>
            </a:pPr>
            <a:r>
              <a:rPr lang="en-US" sz="1150" b="1" dirty="0">
                <a:solidFill>
                  <a:srgbClr val="C89B43"/>
                </a:solidFill>
                <a:latin typeface="Calibri" pitchFamily="34" charset="0"/>
                <a:ea typeface="Calibri" pitchFamily="34" charset="-122"/>
                <a:cs typeface="Calibri" pitchFamily="34" charset="-120"/>
              </a:rPr>
              <a:t>What the buyers earned</a:t>
            </a:r>
            <a:endParaRPr lang="en-US" sz="1150" dirty="0"/>
          </a:p>
        </p:txBody>
      </p:sp>
      <p:sp>
        <p:nvSpPr>
          <p:cNvPr id="14" name="Text 12"/>
          <p:cNvSpPr txBox="1"/>
          <p:nvPr/>
        </p:nvSpPr>
        <p:spPr>
          <a:xfrm>
            <a:off x="8641080" y="2743200"/>
            <a:ext cx="3017520" cy="731520"/>
          </a:xfrm>
          <a:prstGeom prst="rect">
            <a:avLst/>
          </a:prstGeom>
          <a:noFill/>
          <a:ln/>
        </p:spPr>
        <p:txBody>
          <a:bodyPr wrap="square" lIns="0" tIns="0" rIns="0" bIns="0" rtlCol="0" anchor="ctr"/>
          <a:lstStyle/>
          <a:p>
            <a:pPr indent="0" marL="0">
              <a:buNone/>
            </a:pPr>
            <a:r>
              <a:rPr lang="en-US" sz="3400" dirty="0">
                <a:solidFill>
                  <a:srgbClr val="F3F0E7"/>
                </a:solidFill>
                <a:latin typeface="Cambria" pitchFamily="34" charset="0"/>
                <a:ea typeface="Cambria" pitchFamily="34" charset="-122"/>
                <a:cs typeface="Cambria" pitchFamily="34" charset="-120"/>
              </a:rPr>
              <a:t>×2 – ×7</a:t>
            </a:r>
            <a:endParaRPr lang="en-US" sz="3400" dirty="0"/>
          </a:p>
        </p:txBody>
      </p:sp>
      <p:sp>
        <p:nvSpPr>
          <p:cNvPr id="15" name="Text 13"/>
          <p:cNvSpPr txBox="1"/>
          <p:nvPr/>
        </p:nvSpPr>
        <p:spPr>
          <a:xfrm>
            <a:off x="8641080" y="3611880"/>
            <a:ext cx="3017520" cy="1554480"/>
          </a:xfrm>
          <a:prstGeom prst="rect">
            <a:avLst/>
          </a:prstGeom>
          <a:noFill/>
          <a:ln/>
        </p:spPr>
        <p:txBody>
          <a:bodyPr wrap="square" lIns="0" tIns="0" rIns="0" bIns="0" rtlCol="0" anchor="ctr"/>
          <a:lstStyle/>
          <a:p>
            <a:pPr indent="0" marL="0">
              <a:lnSpc>
                <a:spcPts val="1800"/>
              </a:lnSpc>
              <a:buNone/>
            </a:pPr>
            <a:r>
              <a:rPr lang="en-US" sz="1250" dirty="0">
                <a:solidFill>
                  <a:srgbClr val="9FAEBF"/>
                </a:solidFill>
                <a:latin typeface="Calibri" pitchFamily="34" charset="0"/>
                <a:ea typeface="Calibri" pitchFamily="34" charset="-122"/>
                <a:cs typeface="Calibri" pitchFamily="34" charset="-120"/>
              </a:rPr>
              <a:t>The multiple realised by second and third owners of the assets that moved: Mey, Mersin, Tüpraş.</a:t>
            </a:r>
            <a:endParaRPr lang="en-US" sz="1250" dirty="0"/>
          </a:p>
        </p:txBody>
      </p:sp>
      <p:sp>
        <p:nvSpPr>
          <p:cNvPr id="16" name="Text 14"/>
          <p:cNvSpPr txBox="1"/>
          <p:nvPr/>
        </p:nvSpPr>
        <p:spPr>
          <a:xfrm>
            <a:off x="640080" y="5577840"/>
            <a:ext cx="10881360" cy="640080"/>
          </a:xfrm>
          <a:prstGeom prst="rect">
            <a:avLst/>
          </a:prstGeom>
          <a:noFill/>
          <a:ln/>
        </p:spPr>
        <p:txBody>
          <a:bodyPr wrap="square" lIns="0" tIns="0" rIns="0" bIns="0" rtlCol="0" anchor="ctr"/>
          <a:lstStyle/>
          <a:p>
            <a:pPr indent="0" marL="0">
              <a:lnSpc>
                <a:spcPts val="2100"/>
              </a:lnSpc>
              <a:buNone/>
            </a:pPr>
            <a:r>
              <a:rPr lang="en-US" sz="1400" dirty="0">
                <a:solidFill>
                  <a:srgbClr val="F3F0E7"/>
                </a:solidFill>
                <a:latin typeface="Calibri" pitchFamily="34" charset="0"/>
                <a:ea typeface="Calibri" pitchFamily="34" charset="-122"/>
                <a:cs typeface="Calibri" pitchFamily="34" charset="-120"/>
              </a:rPr>
              <a:t>The cycle runs in four moves: privatise, leverage, distress, buy back. Türk Telekom completed a full turn — 55% sold for $6.55bn in 2005, repurchased by the sovereign fund for about $1.65bn in 2022.</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txBox="1"/>
          <p:nvPr/>
        </p:nvSpPr>
        <p:spPr>
          <a:xfrm>
            <a:off x="640080" y="384048"/>
            <a:ext cx="10881360" cy="274320"/>
          </a:xfrm>
          <a:prstGeom prst="rect">
            <a:avLst/>
          </a:prstGeom>
          <a:noFill/>
          <a:ln/>
        </p:spPr>
        <p:txBody>
          <a:bodyPr wrap="square" lIns="0" tIns="0" rIns="0" bIns="0" rtlCol="0" anchor="ctr"/>
          <a:lstStyle/>
          <a:p>
            <a:pPr indent="0" marL="0">
              <a:buNone/>
            </a:pPr>
            <a:r>
              <a:rPr lang="en-US" sz="1200" b="1" spc="140" kern="0" dirty="0">
                <a:solidFill>
                  <a:srgbClr val="8A6D2F"/>
                </a:solidFill>
                <a:latin typeface="Calibri" pitchFamily="34" charset="0"/>
                <a:ea typeface="Calibri" pitchFamily="34" charset="-122"/>
                <a:cs typeface="Calibri" pitchFamily="34" charset="-120"/>
              </a:rPr>
              <a:t>ON THE TABLE NOW</a:t>
            </a:r>
            <a:endParaRPr lang="en-US" sz="1200" dirty="0"/>
          </a:p>
        </p:txBody>
      </p:sp>
      <p:sp>
        <p:nvSpPr>
          <p:cNvPr id="3" name="Text 1"/>
          <p:cNvSpPr txBox="1"/>
          <p:nvPr/>
        </p:nvSpPr>
        <p:spPr>
          <a:xfrm>
            <a:off x="640080" y="749808"/>
            <a:ext cx="10881360" cy="914400"/>
          </a:xfrm>
          <a:prstGeom prst="rect">
            <a:avLst/>
          </a:prstGeom>
          <a:noFill/>
          <a:ln/>
        </p:spPr>
        <p:txBody>
          <a:bodyPr wrap="square" lIns="0" tIns="0" rIns="0" bIns="0" rtlCol="0" anchor="ctr"/>
          <a:lstStyle/>
          <a:p>
            <a:pPr indent="0" marL="0">
              <a:lnSpc>
                <a:spcPts val="4256"/>
              </a:lnSpc>
              <a:buNone/>
            </a:pPr>
            <a:r>
              <a:rPr lang="en-US" sz="3800" dirty="0">
                <a:solidFill>
                  <a:srgbClr val="16304F"/>
                </a:solidFill>
                <a:latin typeface="Cambria" pitchFamily="34" charset="0"/>
                <a:ea typeface="Cambria" pitchFamily="34" charset="-122"/>
                <a:cs typeface="Cambria" pitchFamily="34" charset="-120"/>
              </a:rPr>
              <a:t>Presidential Decision 11750, 5 September 2026</a:t>
            </a:r>
            <a:endParaRPr lang="en-US" sz="3800" dirty="0"/>
          </a:p>
        </p:txBody>
      </p:sp>
      <p:sp>
        <p:nvSpPr>
          <p:cNvPr id="4" name="Text 2"/>
          <p:cNvSpPr txBox="1"/>
          <p:nvPr/>
        </p:nvSpPr>
        <p:spPr>
          <a:xfrm>
            <a:off x="640080" y="1783080"/>
            <a:ext cx="5760720" cy="1371600"/>
          </a:xfrm>
          <a:prstGeom prst="rect">
            <a:avLst/>
          </a:prstGeom>
          <a:noFill/>
          <a:ln/>
        </p:spPr>
        <p:txBody>
          <a:bodyPr wrap="square" lIns="0" tIns="0" rIns="0" bIns="0" rtlCol="0" anchor="ctr"/>
          <a:lstStyle/>
          <a:p>
            <a:pPr indent="0" marL="0">
              <a:lnSpc>
                <a:spcPts val="2300"/>
              </a:lnSpc>
              <a:buNone/>
            </a:pPr>
            <a:r>
              <a:rPr lang="en-US" sz="1500" dirty="0">
                <a:solidFill>
                  <a:srgbClr val="3B4754"/>
                </a:solidFill>
                <a:latin typeface="Calibri" pitchFamily="34" charset="0"/>
                <a:ea typeface="Calibri" pitchFamily="34" charset="-122"/>
                <a:cs typeface="Calibri" pitchFamily="34" charset="-120"/>
              </a:rPr>
              <a:t>Two Bosphorus bridges, eight motorways and two ring roads enter privatisation for thirty years. No transfer of ownership; revenue partnership is one of the named methods — the structure we put to the Privatisation Administration in 2004.</a:t>
            </a:r>
            <a:endParaRPr lang="en-US" sz="1500" dirty="0"/>
          </a:p>
        </p:txBody>
      </p:sp>
      <p:sp>
        <p:nvSpPr>
          <p:cNvPr id="5" name="Text 3"/>
          <p:cNvSpPr txBox="1"/>
          <p:nvPr/>
        </p:nvSpPr>
        <p:spPr>
          <a:xfrm>
            <a:off x="640080" y="3337560"/>
            <a:ext cx="2651760" cy="457200"/>
          </a:xfrm>
          <a:prstGeom prst="rect">
            <a:avLst/>
          </a:prstGeom>
          <a:noFill/>
          <a:ln/>
        </p:spPr>
        <p:txBody>
          <a:bodyPr wrap="square" lIns="0" tIns="0" rIns="0" bIns="0" rtlCol="0" anchor="ctr"/>
          <a:lstStyle/>
          <a:p>
            <a:pPr indent="0" marL="0">
              <a:buNone/>
            </a:pPr>
            <a:r>
              <a:rPr lang="en-US" sz="2600" dirty="0">
                <a:solidFill>
                  <a:srgbClr val="8A6D2F"/>
                </a:solidFill>
                <a:latin typeface="Cambria" pitchFamily="34" charset="0"/>
                <a:ea typeface="Cambria" pitchFamily="34" charset="-122"/>
                <a:cs typeface="Cambria" pitchFamily="34" charset="-120"/>
              </a:rPr>
              <a:t>~$600m</a:t>
            </a:r>
            <a:endParaRPr lang="en-US" sz="2600" dirty="0"/>
          </a:p>
        </p:txBody>
      </p:sp>
      <p:sp>
        <p:nvSpPr>
          <p:cNvPr id="6" name="Text 4"/>
          <p:cNvSpPr txBox="1"/>
          <p:nvPr/>
        </p:nvSpPr>
        <p:spPr>
          <a:xfrm>
            <a:off x="640080" y="3813048"/>
            <a:ext cx="2651760" cy="548640"/>
          </a:xfrm>
          <a:prstGeom prst="rect">
            <a:avLst/>
          </a:prstGeom>
          <a:noFill/>
          <a:ln/>
        </p:spPr>
        <p:txBody>
          <a:bodyPr wrap="square" lIns="0" tIns="0" rIns="0" bIns="0" rtlCol="0" anchor="ctr"/>
          <a:lstStyle/>
          <a:p>
            <a:pPr indent="0" marL="0">
              <a:lnSpc>
                <a:spcPts val="1600"/>
              </a:lnSpc>
              <a:buNone/>
            </a:pPr>
            <a:r>
              <a:rPr lang="en-US" sz="1200" dirty="0">
                <a:solidFill>
                  <a:srgbClr val="3B4754"/>
                </a:solidFill>
                <a:latin typeface="Calibri" pitchFamily="34" charset="0"/>
                <a:ea typeface="Calibri" pitchFamily="34" charset="-122"/>
                <a:cs typeface="Calibri" pitchFamily="34" charset="-120"/>
              </a:rPr>
              <a:t>gross toll revenue, 2025</a:t>
            </a:r>
            <a:endParaRPr lang="en-US" sz="1200" dirty="0"/>
          </a:p>
        </p:txBody>
      </p:sp>
      <p:sp>
        <p:nvSpPr>
          <p:cNvPr id="7" name="Text 5"/>
          <p:cNvSpPr txBox="1"/>
          <p:nvPr/>
        </p:nvSpPr>
        <p:spPr>
          <a:xfrm>
            <a:off x="3520440" y="3337560"/>
            <a:ext cx="2651760" cy="457200"/>
          </a:xfrm>
          <a:prstGeom prst="rect">
            <a:avLst/>
          </a:prstGeom>
          <a:noFill/>
          <a:ln/>
        </p:spPr>
        <p:txBody>
          <a:bodyPr wrap="square" lIns="0" tIns="0" rIns="0" bIns="0" rtlCol="0" anchor="ctr"/>
          <a:lstStyle/>
          <a:p>
            <a:pPr indent="0" marL="0">
              <a:buNone/>
            </a:pPr>
            <a:r>
              <a:rPr lang="en-US" sz="2600" dirty="0">
                <a:solidFill>
                  <a:srgbClr val="8A6D2F"/>
                </a:solidFill>
                <a:latin typeface="Cambria" pitchFamily="34" charset="0"/>
                <a:ea typeface="Cambria" pitchFamily="34" charset="-122"/>
                <a:cs typeface="Cambria" pitchFamily="34" charset="-120"/>
              </a:rPr>
              <a:t>30 years</a:t>
            </a:r>
            <a:endParaRPr lang="en-US" sz="2600" dirty="0"/>
          </a:p>
        </p:txBody>
      </p:sp>
      <p:sp>
        <p:nvSpPr>
          <p:cNvPr id="8" name="Text 6"/>
          <p:cNvSpPr txBox="1"/>
          <p:nvPr/>
        </p:nvSpPr>
        <p:spPr>
          <a:xfrm>
            <a:off x="3520440" y="3813048"/>
            <a:ext cx="2651760" cy="548640"/>
          </a:xfrm>
          <a:prstGeom prst="rect">
            <a:avLst/>
          </a:prstGeom>
          <a:noFill/>
          <a:ln/>
        </p:spPr>
        <p:txBody>
          <a:bodyPr wrap="square" lIns="0" tIns="0" rIns="0" bIns="0" rtlCol="0" anchor="ctr"/>
          <a:lstStyle/>
          <a:p>
            <a:pPr indent="0" marL="0">
              <a:lnSpc>
                <a:spcPts val="1600"/>
              </a:lnSpc>
              <a:buNone/>
            </a:pPr>
            <a:r>
              <a:rPr lang="en-US" sz="1200" dirty="0">
                <a:solidFill>
                  <a:srgbClr val="3B4754"/>
                </a:solidFill>
                <a:latin typeface="Calibri" pitchFamily="34" charset="0"/>
                <a:ea typeface="Calibri" pitchFamily="34" charset="-122"/>
                <a:cs typeface="Calibri" pitchFamily="34" charset="-120"/>
              </a:rPr>
              <a:t>term, title retained by the state</a:t>
            </a:r>
            <a:endParaRPr lang="en-US" sz="1200" dirty="0"/>
          </a:p>
        </p:txBody>
      </p:sp>
      <p:sp>
        <p:nvSpPr>
          <p:cNvPr id="9" name="Text 7"/>
          <p:cNvSpPr txBox="1"/>
          <p:nvPr/>
        </p:nvSpPr>
        <p:spPr>
          <a:xfrm>
            <a:off x="640080" y="4572000"/>
            <a:ext cx="2651760" cy="457200"/>
          </a:xfrm>
          <a:prstGeom prst="rect">
            <a:avLst/>
          </a:prstGeom>
          <a:noFill/>
          <a:ln/>
        </p:spPr>
        <p:txBody>
          <a:bodyPr wrap="square" lIns="0" tIns="0" rIns="0" bIns="0" rtlCol="0" anchor="ctr"/>
          <a:lstStyle/>
          <a:p>
            <a:pPr indent="0" marL="0">
              <a:buNone/>
            </a:pPr>
            <a:r>
              <a:rPr lang="en-US" sz="2600" dirty="0">
                <a:solidFill>
                  <a:srgbClr val="8A6D2F"/>
                </a:solidFill>
                <a:latin typeface="Cambria" pitchFamily="34" charset="0"/>
                <a:ea typeface="Cambria" pitchFamily="34" charset="-122"/>
                <a:cs typeface="Cambria" pitchFamily="34" charset="-120"/>
              </a:rPr>
              <a:t>$5.72bn</a:t>
            </a:r>
            <a:endParaRPr lang="en-US" sz="2600" dirty="0"/>
          </a:p>
        </p:txBody>
      </p:sp>
      <p:sp>
        <p:nvSpPr>
          <p:cNvPr id="10" name="Text 8"/>
          <p:cNvSpPr txBox="1"/>
          <p:nvPr/>
        </p:nvSpPr>
        <p:spPr>
          <a:xfrm>
            <a:off x="640080" y="5047488"/>
            <a:ext cx="2651760" cy="548640"/>
          </a:xfrm>
          <a:prstGeom prst="rect">
            <a:avLst/>
          </a:prstGeom>
          <a:noFill/>
          <a:ln/>
        </p:spPr>
        <p:txBody>
          <a:bodyPr wrap="square" lIns="0" tIns="0" rIns="0" bIns="0" rtlCol="0" anchor="ctr"/>
          <a:lstStyle/>
          <a:p>
            <a:pPr indent="0" marL="0">
              <a:lnSpc>
                <a:spcPts val="1600"/>
              </a:lnSpc>
              <a:buNone/>
            </a:pPr>
            <a:r>
              <a:rPr lang="en-US" sz="1200" dirty="0">
                <a:solidFill>
                  <a:srgbClr val="3B4754"/>
                </a:solidFill>
                <a:latin typeface="Calibri" pitchFamily="34" charset="0"/>
                <a:ea typeface="Calibri" pitchFamily="34" charset="-122"/>
                <a:cs typeface="Calibri" pitchFamily="34" charset="-120"/>
              </a:rPr>
              <a:t>high bid in the 2013 tender, cancelled as insufficient</a:t>
            </a:r>
            <a:endParaRPr lang="en-US" sz="1200" dirty="0"/>
          </a:p>
        </p:txBody>
      </p:sp>
      <p:sp>
        <p:nvSpPr>
          <p:cNvPr id="11" name="Text 9"/>
          <p:cNvSpPr txBox="1"/>
          <p:nvPr/>
        </p:nvSpPr>
        <p:spPr>
          <a:xfrm>
            <a:off x="3520440" y="4572000"/>
            <a:ext cx="2651760" cy="457200"/>
          </a:xfrm>
          <a:prstGeom prst="rect">
            <a:avLst/>
          </a:prstGeom>
          <a:noFill/>
          <a:ln/>
        </p:spPr>
        <p:txBody>
          <a:bodyPr wrap="square" lIns="0" tIns="0" rIns="0" bIns="0" rtlCol="0" anchor="ctr"/>
          <a:lstStyle/>
          <a:p>
            <a:pPr indent="0" marL="0">
              <a:buNone/>
            </a:pPr>
            <a:r>
              <a:rPr lang="en-US" sz="2600" dirty="0">
                <a:solidFill>
                  <a:srgbClr val="8A6D2F"/>
                </a:solidFill>
                <a:latin typeface="Cambria" pitchFamily="34" charset="0"/>
                <a:ea typeface="Cambria" pitchFamily="34" charset="-122"/>
                <a:cs typeface="Cambria" pitchFamily="34" charset="-120"/>
              </a:rPr>
              <a:t>2031</a:t>
            </a:r>
            <a:endParaRPr lang="en-US" sz="2600" dirty="0"/>
          </a:p>
        </p:txBody>
      </p:sp>
      <p:sp>
        <p:nvSpPr>
          <p:cNvPr id="12" name="Text 10"/>
          <p:cNvSpPr txBox="1"/>
          <p:nvPr/>
        </p:nvSpPr>
        <p:spPr>
          <a:xfrm>
            <a:off x="3520440" y="5047488"/>
            <a:ext cx="2651760" cy="548640"/>
          </a:xfrm>
          <a:prstGeom prst="rect">
            <a:avLst/>
          </a:prstGeom>
          <a:noFill/>
          <a:ln/>
        </p:spPr>
        <p:txBody>
          <a:bodyPr wrap="square" lIns="0" tIns="0" rIns="0" bIns="0" rtlCol="0" anchor="ctr"/>
          <a:lstStyle/>
          <a:p>
            <a:pPr indent="0" marL="0">
              <a:lnSpc>
                <a:spcPts val="1600"/>
              </a:lnSpc>
              <a:buNone/>
            </a:pPr>
            <a:r>
              <a:rPr lang="en-US" sz="1200" dirty="0">
                <a:solidFill>
                  <a:srgbClr val="3B4754"/>
                </a:solidFill>
                <a:latin typeface="Calibri" pitchFamily="34" charset="0"/>
                <a:ea typeface="Calibri" pitchFamily="34" charset="-122"/>
                <a:cs typeface="Calibri" pitchFamily="34" charset="-120"/>
              </a:rPr>
              <a:t>deadline for completion</a:t>
            </a:r>
            <a:endParaRPr lang="en-US" sz="1200" dirty="0"/>
          </a:p>
        </p:txBody>
      </p:sp>
      <p:sp>
        <p:nvSpPr>
          <p:cNvPr id="13" name="Shape 11"/>
          <p:cNvSpPr/>
          <p:nvPr/>
        </p:nvSpPr>
        <p:spPr>
          <a:xfrm>
            <a:off x="6720840" y="1828800"/>
            <a:ext cx="4800600" cy="3931920"/>
          </a:xfrm>
          <a:prstGeom prst="rect">
            <a:avLst/>
          </a:prstGeom>
          <a:solidFill>
            <a:srgbClr val="16304F"/>
          </a:solidFill>
          <a:ln/>
        </p:spPr>
      </p:sp>
      <p:sp>
        <p:nvSpPr>
          <p:cNvPr id="14" name="Text 12"/>
          <p:cNvSpPr txBox="1"/>
          <p:nvPr/>
        </p:nvSpPr>
        <p:spPr>
          <a:xfrm>
            <a:off x="7040880" y="2057400"/>
            <a:ext cx="4206240" cy="320040"/>
          </a:xfrm>
          <a:prstGeom prst="rect">
            <a:avLst/>
          </a:prstGeom>
          <a:noFill/>
          <a:ln/>
        </p:spPr>
        <p:txBody>
          <a:bodyPr wrap="square" lIns="0" tIns="0" rIns="0" bIns="0" rtlCol="0" anchor="ctr"/>
          <a:lstStyle/>
          <a:p>
            <a:pPr indent="0" marL="0">
              <a:buNone/>
            </a:pPr>
            <a:r>
              <a:rPr lang="en-US" sz="1350" b="1" dirty="0">
                <a:solidFill>
                  <a:srgbClr val="C89B43"/>
                </a:solidFill>
                <a:latin typeface="Calibri" pitchFamily="34" charset="0"/>
                <a:ea typeface="Calibri" pitchFamily="34" charset="-122"/>
                <a:cs typeface="Calibri" pitchFamily="34" charset="-120"/>
              </a:rPr>
              <a:t>Where a concession price lands</a:t>
            </a:r>
            <a:endParaRPr lang="en-US" sz="1350" dirty="0"/>
          </a:p>
        </p:txBody>
      </p:sp>
      <p:sp>
        <p:nvSpPr>
          <p:cNvPr id="15" name="Text 13"/>
          <p:cNvSpPr txBox="1"/>
          <p:nvPr/>
        </p:nvSpPr>
        <p:spPr>
          <a:xfrm>
            <a:off x="7040880" y="2395728"/>
            <a:ext cx="4206240" cy="640080"/>
          </a:xfrm>
          <a:prstGeom prst="rect">
            <a:avLst/>
          </a:prstGeom>
          <a:noFill/>
          <a:ln/>
        </p:spPr>
        <p:txBody>
          <a:bodyPr wrap="square" lIns="0" tIns="0" rIns="0" bIns="0" rtlCol="0" anchor="ctr"/>
          <a:lstStyle/>
          <a:p>
            <a:pPr indent="0" marL="0">
              <a:lnSpc>
                <a:spcPts val="1600"/>
              </a:lnSpc>
              <a:buNone/>
            </a:pPr>
            <a:r>
              <a:rPr lang="en-US" sz="1150" dirty="0">
                <a:solidFill>
                  <a:srgbClr val="9FAEBF"/>
                </a:solidFill>
                <a:latin typeface="Calibri" pitchFamily="34" charset="0"/>
                <a:ea typeface="Calibri" pitchFamily="34" charset="-122"/>
                <a:cs typeface="Calibri" pitchFamily="34" charset="-120"/>
              </a:rPr>
              <a:t>Present value of $600m a year for 30 years, before operating cost and the KGM service contract.</a:t>
            </a:r>
            <a:endParaRPr lang="en-US" sz="1150" dirty="0"/>
          </a:p>
        </p:txBody>
      </p:sp>
      <p:sp>
        <p:nvSpPr>
          <p:cNvPr id="16" name="Text 14"/>
          <p:cNvSpPr txBox="1"/>
          <p:nvPr/>
        </p:nvSpPr>
        <p:spPr>
          <a:xfrm>
            <a:off x="7040880" y="3154680"/>
            <a:ext cx="2834640" cy="320040"/>
          </a:xfrm>
          <a:prstGeom prst="rect">
            <a:avLst/>
          </a:prstGeom>
          <a:noFill/>
          <a:ln/>
        </p:spPr>
        <p:txBody>
          <a:bodyPr wrap="square" lIns="0" tIns="0" rIns="0" bIns="0" rtlCol="0" anchor="ctr"/>
          <a:lstStyle/>
          <a:p>
            <a:pPr indent="0" marL="0">
              <a:buNone/>
            </a:pPr>
            <a:r>
              <a:rPr lang="en-US" sz="1250" dirty="0">
                <a:solidFill>
                  <a:srgbClr val="9FAEBF"/>
                </a:solidFill>
                <a:latin typeface="Calibri" pitchFamily="34" charset="0"/>
                <a:ea typeface="Calibri" pitchFamily="34" charset="-122"/>
                <a:cs typeface="Calibri" pitchFamily="34" charset="-120"/>
              </a:rPr>
              <a:t>10% discount, flat</a:t>
            </a:r>
            <a:endParaRPr lang="en-US" sz="1250" dirty="0"/>
          </a:p>
        </p:txBody>
      </p:sp>
      <p:sp>
        <p:nvSpPr>
          <p:cNvPr id="17" name="Text 15"/>
          <p:cNvSpPr txBox="1"/>
          <p:nvPr/>
        </p:nvSpPr>
        <p:spPr>
          <a:xfrm>
            <a:off x="9875520" y="3127248"/>
            <a:ext cx="1371600" cy="365760"/>
          </a:xfrm>
          <a:prstGeom prst="rect">
            <a:avLst/>
          </a:prstGeom>
          <a:noFill/>
          <a:ln/>
        </p:spPr>
        <p:txBody>
          <a:bodyPr wrap="square" lIns="0" tIns="0" rIns="0" bIns="0" rtlCol="0" anchor="ctr"/>
          <a:lstStyle/>
          <a:p>
            <a:pPr algn="r" indent="0" marL="0">
              <a:buNone/>
            </a:pPr>
            <a:r>
              <a:rPr lang="en-US" sz="1600" dirty="0">
                <a:solidFill>
                  <a:srgbClr val="F3F0E7"/>
                </a:solidFill>
                <a:latin typeface="Cambria" pitchFamily="34" charset="0"/>
                <a:ea typeface="Cambria" pitchFamily="34" charset="-122"/>
                <a:cs typeface="Cambria" pitchFamily="34" charset="-120"/>
              </a:rPr>
              <a:t>$5.7bn</a:t>
            </a:r>
            <a:endParaRPr lang="en-US" sz="1600" dirty="0"/>
          </a:p>
        </p:txBody>
      </p:sp>
      <p:sp>
        <p:nvSpPr>
          <p:cNvPr id="18" name="Text 16"/>
          <p:cNvSpPr txBox="1"/>
          <p:nvPr/>
        </p:nvSpPr>
        <p:spPr>
          <a:xfrm>
            <a:off x="7040880" y="3776472"/>
            <a:ext cx="2834640" cy="320040"/>
          </a:xfrm>
          <a:prstGeom prst="rect">
            <a:avLst/>
          </a:prstGeom>
          <a:noFill/>
          <a:ln/>
        </p:spPr>
        <p:txBody>
          <a:bodyPr wrap="square" lIns="0" tIns="0" rIns="0" bIns="0" rtlCol="0" anchor="ctr"/>
          <a:lstStyle/>
          <a:p>
            <a:pPr indent="0" marL="0">
              <a:buNone/>
            </a:pPr>
            <a:r>
              <a:rPr lang="en-US" sz="1250" dirty="0">
                <a:solidFill>
                  <a:srgbClr val="F3F0E7"/>
                </a:solidFill>
                <a:latin typeface="Calibri" pitchFamily="34" charset="0"/>
                <a:ea typeface="Calibri" pitchFamily="34" charset="-122"/>
                <a:cs typeface="Calibri" pitchFamily="34" charset="-120"/>
              </a:rPr>
              <a:t>10% discount, 3% growth</a:t>
            </a:r>
            <a:endParaRPr lang="en-US" sz="1250" dirty="0"/>
          </a:p>
        </p:txBody>
      </p:sp>
      <p:sp>
        <p:nvSpPr>
          <p:cNvPr id="19" name="Text 17"/>
          <p:cNvSpPr txBox="1"/>
          <p:nvPr/>
        </p:nvSpPr>
        <p:spPr>
          <a:xfrm>
            <a:off x="9875520" y="3749040"/>
            <a:ext cx="1371600" cy="365760"/>
          </a:xfrm>
          <a:prstGeom prst="rect">
            <a:avLst/>
          </a:prstGeom>
          <a:noFill/>
          <a:ln/>
        </p:spPr>
        <p:txBody>
          <a:bodyPr wrap="square" lIns="0" tIns="0" rIns="0" bIns="0" rtlCol="0" anchor="ctr"/>
          <a:lstStyle/>
          <a:p>
            <a:pPr algn="r" indent="0" marL="0">
              <a:buNone/>
            </a:pPr>
            <a:r>
              <a:rPr lang="en-US" sz="1600" dirty="0">
                <a:solidFill>
                  <a:srgbClr val="C89B43"/>
                </a:solidFill>
                <a:latin typeface="Cambria" pitchFamily="34" charset="0"/>
                <a:ea typeface="Cambria" pitchFamily="34" charset="-122"/>
                <a:cs typeface="Cambria" pitchFamily="34" charset="-120"/>
              </a:rPr>
              <a:t>$7.4bn</a:t>
            </a:r>
            <a:endParaRPr lang="en-US" sz="1600" dirty="0"/>
          </a:p>
        </p:txBody>
      </p:sp>
      <p:sp>
        <p:nvSpPr>
          <p:cNvPr id="20" name="Text 18"/>
          <p:cNvSpPr txBox="1"/>
          <p:nvPr/>
        </p:nvSpPr>
        <p:spPr>
          <a:xfrm>
            <a:off x="7040880" y="4398264"/>
            <a:ext cx="2834640" cy="320040"/>
          </a:xfrm>
          <a:prstGeom prst="rect">
            <a:avLst/>
          </a:prstGeom>
          <a:noFill/>
          <a:ln/>
        </p:spPr>
        <p:txBody>
          <a:bodyPr wrap="square" lIns="0" tIns="0" rIns="0" bIns="0" rtlCol="0" anchor="ctr"/>
          <a:lstStyle/>
          <a:p>
            <a:pPr indent="0" marL="0">
              <a:buNone/>
            </a:pPr>
            <a:r>
              <a:rPr lang="en-US" sz="1250" dirty="0">
                <a:solidFill>
                  <a:srgbClr val="9FAEBF"/>
                </a:solidFill>
                <a:latin typeface="Calibri" pitchFamily="34" charset="0"/>
                <a:ea typeface="Calibri" pitchFamily="34" charset="-122"/>
                <a:cs typeface="Calibri" pitchFamily="34" charset="-120"/>
              </a:rPr>
              <a:t>8% discount, 3% growth</a:t>
            </a:r>
            <a:endParaRPr lang="en-US" sz="1250" dirty="0"/>
          </a:p>
        </p:txBody>
      </p:sp>
      <p:sp>
        <p:nvSpPr>
          <p:cNvPr id="21" name="Text 19"/>
          <p:cNvSpPr txBox="1"/>
          <p:nvPr/>
        </p:nvSpPr>
        <p:spPr>
          <a:xfrm>
            <a:off x="9875520" y="4370832"/>
            <a:ext cx="1371600" cy="365760"/>
          </a:xfrm>
          <a:prstGeom prst="rect">
            <a:avLst/>
          </a:prstGeom>
          <a:noFill/>
          <a:ln/>
        </p:spPr>
        <p:txBody>
          <a:bodyPr wrap="square" lIns="0" tIns="0" rIns="0" bIns="0" rtlCol="0" anchor="ctr"/>
          <a:lstStyle/>
          <a:p>
            <a:pPr algn="r" indent="0" marL="0">
              <a:buNone/>
            </a:pPr>
            <a:r>
              <a:rPr lang="en-US" sz="1600" dirty="0">
                <a:solidFill>
                  <a:srgbClr val="F3F0E7"/>
                </a:solidFill>
                <a:latin typeface="Cambria" pitchFamily="34" charset="0"/>
                <a:ea typeface="Cambria" pitchFamily="34" charset="-122"/>
                <a:cs typeface="Cambria" pitchFamily="34" charset="-120"/>
              </a:rPr>
              <a:t>$9.6bn</a:t>
            </a:r>
            <a:endParaRPr lang="en-US" sz="1600" dirty="0"/>
          </a:p>
        </p:txBody>
      </p:sp>
      <p:sp>
        <p:nvSpPr>
          <p:cNvPr id="22" name="Text 20"/>
          <p:cNvSpPr txBox="1"/>
          <p:nvPr/>
        </p:nvSpPr>
        <p:spPr>
          <a:xfrm>
            <a:off x="7040880" y="5020056"/>
            <a:ext cx="2834640" cy="320040"/>
          </a:xfrm>
          <a:prstGeom prst="rect">
            <a:avLst/>
          </a:prstGeom>
          <a:noFill/>
          <a:ln/>
        </p:spPr>
        <p:txBody>
          <a:bodyPr wrap="square" lIns="0" tIns="0" rIns="0" bIns="0" rtlCol="0" anchor="ctr"/>
          <a:lstStyle/>
          <a:p>
            <a:pPr indent="0" marL="0">
              <a:buNone/>
            </a:pPr>
            <a:r>
              <a:rPr lang="en-US" sz="1250" dirty="0">
                <a:solidFill>
                  <a:srgbClr val="9FAEBF"/>
                </a:solidFill>
                <a:latin typeface="Calibri" pitchFamily="34" charset="0"/>
                <a:ea typeface="Calibri" pitchFamily="34" charset="-122"/>
                <a:cs typeface="Calibri" pitchFamily="34" charset="-120"/>
              </a:rPr>
              <a:t>12% discount, flat</a:t>
            </a:r>
            <a:endParaRPr lang="en-US" sz="1250" dirty="0"/>
          </a:p>
        </p:txBody>
      </p:sp>
      <p:sp>
        <p:nvSpPr>
          <p:cNvPr id="23" name="Text 21"/>
          <p:cNvSpPr txBox="1"/>
          <p:nvPr/>
        </p:nvSpPr>
        <p:spPr>
          <a:xfrm>
            <a:off x="9875520" y="4992624"/>
            <a:ext cx="1371600" cy="365760"/>
          </a:xfrm>
          <a:prstGeom prst="rect">
            <a:avLst/>
          </a:prstGeom>
          <a:noFill/>
          <a:ln/>
        </p:spPr>
        <p:txBody>
          <a:bodyPr wrap="square" lIns="0" tIns="0" rIns="0" bIns="0" rtlCol="0" anchor="ctr"/>
          <a:lstStyle/>
          <a:p>
            <a:pPr algn="r" indent="0" marL="0">
              <a:buNone/>
            </a:pPr>
            <a:r>
              <a:rPr lang="en-US" sz="1600" dirty="0">
                <a:solidFill>
                  <a:srgbClr val="F3F0E7"/>
                </a:solidFill>
                <a:latin typeface="Cambria" pitchFamily="34" charset="0"/>
                <a:ea typeface="Cambria" pitchFamily="34" charset="-122"/>
                <a:cs typeface="Cambria" pitchFamily="34" charset="-120"/>
              </a:rPr>
              <a:t>$4.8bn</a:t>
            </a:r>
            <a:endParaRPr lang="en-US" sz="1600" dirty="0"/>
          </a:p>
        </p:txBody>
      </p:sp>
      <p:sp>
        <p:nvSpPr>
          <p:cNvPr id="24" name="Text 22"/>
          <p:cNvSpPr txBox="1"/>
          <p:nvPr/>
        </p:nvSpPr>
        <p:spPr>
          <a:xfrm>
            <a:off x="640080" y="6272784"/>
            <a:ext cx="10881360" cy="365760"/>
          </a:xfrm>
          <a:prstGeom prst="rect">
            <a:avLst/>
          </a:prstGeom>
          <a:noFill/>
          <a:ln/>
        </p:spPr>
        <p:txBody>
          <a:bodyPr wrap="square" lIns="0" tIns="0" rIns="0" bIns="0" rtlCol="0" anchor="ctr"/>
          <a:lstStyle/>
          <a:p>
            <a:pPr indent="0" marL="0">
              <a:buNone/>
            </a:pPr>
            <a:r>
              <a:rPr lang="en-US" sz="1100" i="1" dirty="0">
                <a:solidFill>
                  <a:srgbClr val="6B7682"/>
                </a:solidFill>
                <a:latin typeface="Calibri" pitchFamily="34" charset="0"/>
                <a:ea typeface="Calibri" pitchFamily="34" charset="-122"/>
                <a:cs typeface="Calibri" pitchFamily="34" charset="-120"/>
              </a:rPr>
              <a:t>Illustrative, on gross revenue. To be recalibrated on the Administration’s traffic and revenue series.</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txBox="1"/>
          <p:nvPr/>
        </p:nvSpPr>
        <p:spPr>
          <a:xfrm>
            <a:off x="640080" y="384048"/>
            <a:ext cx="10881360" cy="274320"/>
          </a:xfrm>
          <a:prstGeom prst="rect">
            <a:avLst/>
          </a:prstGeom>
          <a:noFill/>
          <a:ln/>
        </p:spPr>
        <p:txBody>
          <a:bodyPr wrap="square" lIns="0" tIns="0" rIns="0" bIns="0" rtlCol="0" anchor="ctr"/>
          <a:lstStyle/>
          <a:p>
            <a:pPr indent="0" marL="0">
              <a:buNone/>
            </a:pPr>
            <a:r>
              <a:rPr lang="en-US" sz="1200" b="1" spc="140" kern="0" dirty="0">
                <a:solidFill>
                  <a:srgbClr val="C89B43"/>
                </a:solidFill>
                <a:latin typeface="Calibri" pitchFamily="34" charset="0"/>
                <a:ea typeface="Calibri" pitchFamily="34" charset="-122"/>
                <a:cs typeface="Calibri" pitchFamily="34" charset="-120"/>
              </a:rPr>
              <a:t>THE COUNTERPARTY BEHIND THE NEXT TICKETS</a:t>
            </a:r>
            <a:endParaRPr lang="en-US" sz="1200" dirty="0"/>
          </a:p>
        </p:txBody>
      </p:sp>
      <p:sp>
        <p:nvSpPr>
          <p:cNvPr id="3" name="Text 1"/>
          <p:cNvSpPr txBox="1"/>
          <p:nvPr/>
        </p:nvSpPr>
        <p:spPr>
          <a:xfrm>
            <a:off x="640080" y="749808"/>
            <a:ext cx="10881360" cy="914400"/>
          </a:xfrm>
          <a:prstGeom prst="rect">
            <a:avLst/>
          </a:prstGeom>
          <a:noFill/>
          <a:ln/>
        </p:spPr>
        <p:txBody>
          <a:bodyPr wrap="square" lIns="0" tIns="0" rIns="0" bIns="0" rtlCol="0" anchor="ctr"/>
          <a:lstStyle/>
          <a:p>
            <a:pPr indent="0" marL="0">
              <a:lnSpc>
                <a:spcPts val="4256"/>
              </a:lnSpc>
              <a:buNone/>
            </a:pPr>
            <a:r>
              <a:rPr lang="en-US" sz="3800" dirty="0">
                <a:solidFill>
                  <a:srgbClr val="F3F0E7"/>
                </a:solidFill>
                <a:latin typeface="Cambria" pitchFamily="34" charset="0"/>
                <a:ea typeface="Cambria" pitchFamily="34" charset="-122"/>
                <a:cs typeface="Cambria" pitchFamily="34" charset="-120"/>
              </a:rPr>
              <a:t>The sovereign fund holds the inventory of the cycle — and no operator</a:t>
            </a:r>
            <a:endParaRPr lang="en-US" sz="3800" dirty="0"/>
          </a:p>
        </p:txBody>
      </p:sp>
      <p:sp>
        <p:nvSpPr>
          <p:cNvPr id="4" name="Text 2"/>
          <p:cNvSpPr txBox="1"/>
          <p:nvPr/>
        </p:nvSpPr>
        <p:spPr>
          <a:xfrm>
            <a:off x="640080" y="1828800"/>
            <a:ext cx="5486400" cy="320040"/>
          </a:xfrm>
          <a:prstGeom prst="rect">
            <a:avLst/>
          </a:prstGeom>
          <a:noFill/>
          <a:ln/>
        </p:spPr>
        <p:txBody>
          <a:bodyPr wrap="square" lIns="0" tIns="0" rIns="0" bIns="0" rtlCol="0" anchor="ctr"/>
          <a:lstStyle/>
          <a:p>
            <a:pPr indent="0" marL="0">
              <a:buNone/>
            </a:pPr>
            <a:r>
              <a:rPr lang="en-US" sz="1300" dirty="0">
                <a:solidFill>
                  <a:srgbClr val="9FAEBF"/>
                </a:solidFill>
                <a:latin typeface="Calibri" pitchFamily="34" charset="0"/>
                <a:ea typeface="Calibri" pitchFamily="34" charset="-122"/>
                <a:cs typeface="Calibri" pitchFamily="34" charset="-120"/>
              </a:rPr>
              <a:t>Türkiye Wealth Fund, 2024 integrated annual report, audited:</a:t>
            </a:r>
            <a:endParaRPr lang="en-US" sz="1300" dirty="0"/>
          </a:p>
        </p:txBody>
      </p:sp>
      <p:sp>
        <p:nvSpPr>
          <p:cNvPr id="5" name="Shape 3"/>
          <p:cNvSpPr/>
          <p:nvPr/>
        </p:nvSpPr>
        <p:spPr>
          <a:xfrm>
            <a:off x="640080" y="2286000"/>
            <a:ext cx="2679192" cy="1371600"/>
          </a:xfrm>
          <a:prstGeom prst="rect">
            <a:avLst/>
          </a:prstGeom>
          <a:solidFill>
            <a:srgbClr val="102C49"/>
          </a:solidFill>
          <a:ln/>
        </p:spPr>
      </p:sp>
      <p:sp>
        <p:nvSpPr>
          <p:cNvPr id="6" name="Text 4"/>
          <p:cNvSpPr txBox="1"/>
          <p:nvPr/>
        </p:nvSpPr>
        <p:spPr>
          <a:xfrm>
            <a:off x="914400" y="2487168"/>
            <a:ext cx="2194560" cy="502920"/>
          </a:xfrm>
          <a:prstGeom prst="rect">
            <a:avLst/>
          </a:prstGeom>
          <a:noFill/>
          <a:ln/>
        </p:spPr>
        <p:txBody>
          <a:bodyPr wrap="square" lIns="0" tIns="0" rIns="0" bIns="0" rtlCol="0" anchor="ctr"/>
          <a:lstStyle/>
          <a:p>
            <a:pPr indent="0" marL="0">
              <a:buNone/>
            </a:pPr>
            <a:r>
              <a:rPr lang="en-US" sz="2400" dirty="0">
                <a:solidFill>
                  <a:srgbClr val="C89B43"/>
                </a:solidFill>
                <a:latin typeface="Cambria" pitchFamily="34" charset="0"/>
                <a:ea typeface="Cambria" pitchFamily="34" charset="-122"/>
                <a:cs typeface="Cambria" pitchFamily="34" charset="-120"/>
              </a:rPr>
              <a:t>TRY 12.7tn</a:t>
            </a:r>
            <a:endParaRPr lang="en-US" sz="2400" dirty="0"/>
          </a:p>
        </p:txBody>
      </p:sp>
      <p:sp>
        <p:nvSpPr>
          <p:cNvPr id="7" name="Text 5"/>
          <p:cNvSpPr txBox="1"/>
          <p:nvPr/>
        </p:nvSpPr>
        <p:spPr>
          <a:xfrm>
            <a:off x="914400" y="3017520"/>
            <a:ext cx="2194560" cy="457200"/>
          </a:xfrm>
          <a:prstGeom prst="rect">
            <a:avLst/>
          </a:prstGeom>
          <a:noFill/>
          <a:ln/>
        </p:spPr>
        <p:txBody>
          <a:bodyPr wrap="square" lIns="0" tIns="0" rIns="0" bIns="0" rtlCol="0" anchor="ctr"/>
          <a:lstStyle/>
          <a:p>
            <a:pPr indent="0" marL="0">
              <a:lnSpc>
                <a:spcPts val="1500"/>
              </a:lnSpc>
              <a:buNone/>
            </a:pPr>
            <a:r>
              <a:rPr lang="en-US" sz="1150" dirty="0">
                <a:solidFill>
                  <a:srgbClr val="F3F0E7"/>
                </a:solidFill>
                <a:latin typeface="Calibri" pitchFamily="34" charset="0"/>
                <a:ea typeface="Calibri" pitchFamily="34" charset="-122"/>
                <a:cs typeface="Calibri" pitchFamily="34" charset="-120"/>
              </a:rPr>
              <a:t>total assets, up 36%</a:t>
            </a:r>
            <a:endParaRPr lang="en-US" sz="1150" dirty="0"/>
          </a:p>
        </p:txBody>
      </p:sp>
      <p:sp>
        <p:nvSpPr>
          <p:cNvPr id="8" name="Shape 6"/>
          <p:cNvSpPr/>
          <p:nvPr/>
        </p:nvSpPr>
        <p:spPr>
          <a:xfrm>
            <a:off x="3566160" y="2286000"/>
            <a:ext cx="2679192" cy="1371600"/>
          </a:xfrm>
          <a:prstGeom prst="rect">
            <a:avLst/>
          </a:prstGeom>
          <a:solidFill>
            <a:srgbClr val="102C49"/>
          </a:solidFill>
          <a:ln/>
        </p:spPr>
      </p:sp>
      <p:sp>
        <p:nvSpPr>
          <p:cNvPr id="9" name="Text 7"/>
          <p:cNvSpPr txBox="1"/>
          <p:nvPr/>
        </p:nvSpPr>
        <p:spPr>
          <a:xfrm>
            <a:off x="3840480" y="2487168"/>
            <a:ext cx="2194560" cy="502920"/>
          </a:xfrm>
          <a:prstGeom prst="rect">
            <a:avLst/>
          </a:prstGeom>
          <a:noFill/>
          <a:ln/>
        </p:spPr>
        <p:txBody>
          <a:bodyPr wrap="square" lIns="0" tIns="0" rIns="0" bIns="0" rtlCol="0" anchor="ctr"/>
          <a:lstStyle/>
          <a:p>
            <a:pPr indent="0" marL="0">
              <a:buNone/>
            </a:pPr>
            <a:r>
              <a:rPr lang="en-US" sz="2400" dirty="0">
                <a:solidFill>
                  <a:srgbClr val="C89B43"/>
                </a:solidFill>
                <a:latin typeface="Cambria" pitchFamily="34" charset="0"/>
                <a:ea typeface="Cambria" pitchFamily="34" charset="-122"/>
                <a:cs typeface="Cambria" pitchFamily="34" charset="-120"/>
              </a:rPr>
              <a:t>TRY 2tn</a:t>
            </a:r>
            <a:endParaRPr lang="en-US" sz="2400" dirty="0"/>
          </a:p>
        </p:txBody>
      </p:sp>
      <p:sp>
        <p:nvSpPr>
          <p:cNvPr id="10" name="Text 8"/>
          <p:cNvSpPr txBox="1"/>
          <p:nvPr/>
        </p:nvSpPr>
        <p:spPr>
          <a:xfrm>
            <a:off x="3840480" y="3017520"/>
            <a:ext cx="2194560" cy="457200"/>
          </a:xfrm>
          <a:prstGeom prst="rect">
            <a:avLst/>
          </a:prstGeom>
          <a:noFill/>
          <a:ln/>
        </p:spPr>
        <p:txBody>
          <a:bodyPr wrap="square" lIns="0" tIns="0" rIns="0" bIns="0" rtlCol="0" anchor="ctr"/>
          <a:lstStyle/>
          <a:p>
            <a:pPr indent="0" marL="0">
              <a:lnSpc>
                <a:spcPts val="1500"/>
              </a:lnSpc>
              <a:buNone/>
            </a:pPr>
            <a:r>
              <a:rPr lang="en-US" sz="1150" dirty="0">
                <a:solidFill>
                  <a:srgbClr val="F3F0E7"/>
                </a:solidFill>
                <a:latin typeface="Calibri" pitchFamily="34" charset="0"/>
                <a:ea typeface="Calibri" pitchFamily="34" charset="-122"/>
                <a:cs typeface="Calibri" pitchFamily="34" charset="-120"/>
              </a:rPr>
              <a:t>equity, up 39%</a:t>
            </a:r>
            <a:endParaRPr lang="en-US" sz="1150" dirty="0"/>
          </a:p>
        </p:txBody>
      </p:sp>
      <p:sp>
        <p:nvSpPr>
          <p:cNvPr id="11" name="Shape 9"/>
          <p:cNvSpPr/>
          <p:nvPr/>
        </p:nvSpPr>
        <p:spPr>
          <a:xfrm>
            <a:off x="6492240" y="2286000"/>
            <a:ext cx="2679192" cy="1371600"/>
          </a:xfrm>
          <a:prstGeom prst="rect">
            <a:avLst/>
          </a:prstGeom>
          <a:solidFill>
            <a:srgbClr val="102C49"/>
          </a:solidFill>
          <a:ln/>
        </p:spPr>
      </p:sp>
      <p:sp>
        <p:nvSpPr>
          <p:cNvPr id="12" name="Text 10"/>
          <p:cNvSpPr txBox="1"/>
          <p:nvPr/>
        </p:nvSpPr>
        <p:spPr>
          <a:xfrm>
            <a:off x="6766560" y="2487168"/>
            <a:ext cx="2194560" cy="502920"/>
          </a:xfrm>
          <a:prstGeom prst="rect">
            <a:avLst/>
          </a:prstGeom>
          <a:noFill/>
          <a:ln/>
        </p:spPr>
        <p:txBody>
          <a:bodyPr wrap="square" lIns="0" tIns="0" rIns="0" bIns="0" rtlCol="0" anchor="ctr"/>
          <a:lstStyle/>
          <a:p>
            <a:pPr indent="0" marL="0">
              <a:buNone/>
            </a:pPr>
            <a:r>
              <a:rPr lang="en-US" sz="2400" dirty="0">
                <a:solidFill>
                  <a:srgbClr val="C89B43"/>
                </a:solidFill>
                <a:latin typeface="Cambria" pitchFamily="34" charset="0"/>
                <a:ea typeface="Cambria" pitchFamily="34" charset="-122"/>
                <a:cs typeface="Cambria" pitchFamily="34" charset="-120"/>
              </a:rPr>
              <a:t>TRY 371bn</a:t>
            </a:r>
            <a:endParaRPr lang="en-US" sz="2400" dirty="0"/>
          </a:p>
        </p:txBody>
      </p:sp>
      <p:sp>
        <p:nvSpPr>
          <p:cNvPr id="13" name="Text 11"/>
          <p:cNvSpPr txBox="1"/>
          <p:nvPr/>
        </p:nvSpPr>
        <p:spPr>
          <a:xfrm>
            <a:off x="6766560" y="3017520"/>
            <a:ext cx="2194560" cy="457200"/>
          </a:xfrm>
          <a:prstGeom prst="rect">
            <a:avLst/>
          </a:prstGeom>
          <a:noFill/>
          <a:ln/>
        </p:spPr>
        <p:txBody>
          <a:bodyPr wrap="square" lIns="0" tIns="0" rIns="0" bIns="0" rtlCol="0" anchor="ctr"/>
          <a:lstStyle/>
          <a:p>
            <a:pPr indent="0" marL="0">
              <a:lnSpc>
                <a:spcPts val="1500"/>
              </a:lnSpc>
              <a:buNone/>
            </a:pPr>
            <a:r>
              <a:rPr lang="en-US" sz="1150" dirty="0">
                <a:solidFill>
                  <a:srgbClr val="F3F0E7"/>
                </a:solidFill>
                <a:latin typeface="Calibri" pitchFamily="34" charset="0"/>
                <a:ea typeface="Calibri" pitchFamily="34" charset="-122"/>
                <a:cs typeface="Calibri" pitchFamily="34" charset="-120"/>
              </a:rPr>
              <a:t>profit for the period</a:t>
            </a:r>
            <a:endParaRPr lang="en-US" sz="1150" dirty="0"/>
          </a:p>
        </p:txBody>
      </p:sp>
      <p:sp>
        <p:nvSpPr>
          <p:cNvPr id="14" name="Shape 12"/>
          <p:cNvSpPr/>
          <p:nvPr/>
        </p:nvSpPr>
        <p:spPr>
          <a:xfrm>
            <a:off x="9418320" y="2286000"/>
            <a:ext cx="2679192" cy="1371600"/>
          </a:xfrm>
          <a:prstGeom prst="rect">
            <a:avLst/>
          </a:prstGeom>
          <a:solidFill>
            <a:srgbClr val="102C49"/>
          </a:solidFill>
          <a:ln/>
        </p:spPr>
      </p:sp>
      <p:sp>
        <p:nvSpPr>
          <p:cNvPr id="15" name="Text 13"/>
          <p:cNvSpPr txBox="1"/>
          <p:nvPr/>
        </p:nvSpPr>
        <p:spPr>
          <a:xfrm>
            <a:off x="9692640" y="2487168"/>
            <a:ext cx="2194560" cy="502920"/>
          </a:xfrm>
          <a:prstGeom prst="rect">
            <a:avLst/>
          </a:prstGeom>
          <a:noFill/>
          <a:ln/>
        </p:spPr>
        <p:txBody>
          <a:bodyPr wrap="square" lIns="0" tIns="0" rIns="0" bIns="0" rtlCol="0" anchor="ctr"/>
          <a:lstStyle/>
          <a:p>
            <a:pPr indent="0" marL="0">
              <a:buNone/>
            </a:pPr>
            <a:r>
              <a:rPr lang="en-US" sz="2400" dirty="0">
                <a:solidFill>
                  <a:srgbClr val="C89B43"/>
                </a:solidFill>
                <a:latin typeface="Cambria" pitchFamily="34" charset="0"/>
                <a:ea typeface="Cambria" pitchFamily="34" charset="-122"/>
                <a:cs typeface="Cambria" pitchFamily="34" charset="-120"/>
              </a:rPr>
              <a:t>32</a:t>
            </a:r>
            <a:endParaRPr lang="en-US" sz="2400" dirty="0"/>
          </a:p>
        </p:txBody>
      </p:sp>
      <p:sp>
        <p:nvSpPr>
          <p:cNvPr id="16" name="Text 14"/>
          <p:cNvSpPr txBox="1"/>
          <p:nvPr/>
        </p:nvSpPr>
        <p:spPr>
          <a:xfrm>
            <a:off x="9692640" y="3017520"/>
            <a:ext cx="2194560" cy="457200"/>
          </a:xfrm>
          <a:prstGeom prst="rect">
            <a:avLst/>
          </a:prstGeom>
          <a:noFill/>
          <a:ln/>
        </p:spPr>
        <p:txBody>
          <a:bodyPr wrap="square" lIns="0" tIns="0" rIns="0" bIns="0" rtlCol="0" anchor="ctr"/>
          <a:lstStyle/>
          <a:p>
            <a:pPr indent="0" marL="0">
              <a:lnSpc>
                <a:spcPts val="1500"/>
              </a:lnSpc>
              <a:buNone/>
            </a:pPr>
            <a:r>
              <a:rPr lang="en-US" sz="1150" dirty="0">
                <a:solidFill>
                  <a:srgbClr val="F3F0E7"/>
                </a:solidFill>
                <a:latin typeface="Calibri" pitchFamily="34" charset="0"/>
                <a:ea typeface="Calibri" pitchFamily="34" charset="-122"/>
                <a:cs typeface="Calibri" pitchFamily="34" charset="-120"/>
              </a:rPr>
              <a:t>portfolio companies, 7 sectors</a:t>
            </a:r>
            <a:endParaRPr lang="en-US" sz="1150" dirty="0"/>
          </a:p>
        </p:txBody>
      </p:sp>
      <p:graphicFrame>
        <p:nvGraphicFramePr>
          <p:cNvPr id="17" name="Chart 0" descr=""/>
          <p:cNvGraphicFramePr/>
          <p:nvPr/>
        </p:nvGraphicFramePr>
        <p:xfrm>
          <a:off x="502920" y="3794760"/>
          <a:ext cx="4754880" cy="2651760"/>
        </p:xfrm>
        <a:graphic xmlns:a="http://schemas.openxmlformats.org/drawingml/2006/main">
          <a:graphicData uri="http://schemas.openxmlformats.org/drawingml/2006/chart">
            <c:chart xmlns:c="http://schemas.openxmlformats.org/drawingml/2006/chart" r:id="rId1"/>
          </a:graphicData>
        </a:graphic>
      </p:graphicFrame>
      <p:sp>
        <p:nvSpPr>
          <p:cNvPr id="18" name="Text 15"/>
          <p:cNvSpPr txBox="1"/>
          <p:nvPr/>
        </p:nvSpPr>
        <p:spPr>
          <a:xfrm>
            <a:off x="5852160" y="3977640"/>
            <a:ext cx="5669280" cy="320040"/>
          </a:xfrm>
          <a:prstGeom prst="rect">
            <a:avLst/>
          </a:prstGeom>
          <a:noFill/>
          <a:ln/>
        </p:spPr>
        <p:txBody>
          <a:bodyPr wrap="square" lIns="0" tIns="0" rIns="0" bIns="0" rtlCol="0" anchor="ctr"/>
          <a:lstStyle/>
          <a:p>
            <a:pPr indent="0" marL="0">
              <a:buNone/>
            </a:pPr>
            <a:r>
              <a:rPr lang="en-US" sz="1400" b="1" dirty="0">
                <a:solidFill>
                  <a:srgbClr val="C89B43"/>
                </a:solidFill>
                <a:latin typeface="Calibri" pitchFamily="34" charset="0"/>
                <a:ea typeface="Calibri" pitchFamily="34" charset="-122"/>
                <a:cs typeface="Calibri" pitchFamily="34" charset="-120"/>
              </a:rPr>
              <a:t>What the report does not contain</a:t>
            </a:r>
            <a:endParaRPr lang="en-US" sz="1400" dirty="0"/>
          </a:p>
        </p:txBody>
      </p:sp>
      <p:sp>
        <p:nvSpPr>
          <p:cNvPr id="19" name="Text 16"/>
          <p:cNvSpPr txBox="1"/>
          <p:nvPr/>
        </p:nvSpPr>
        <p:spPr>
          <a:xfrm>
            <a:off x="5852160" y="4389120"/>
            <a:ext cx="5669280" cy="1554480"/>
          </a:xfrm>
          <a:prstGeom prst="rect">
            <a:avLst/>
          </a:prstGeom>
          <a:noFill/>
          <a:ln/>
        </p:spPr>
        <p:txBody>
          <a:bodyPr wrap="square" lIns="0" tIns="0" rIns="0" bIns="0" rtlCol="0" anchor="ctr"/>
          <a:lstStyle/>
          <a:p>
            <a:pPr marL="342900" indent="-342900">
              <a:lnSpc>
                <a:spcPts val="1900"/>
              </a:lnSpc>
              <a:spcAft>
                <a:spcPts val="800"/>
              </a:spcAft>
              <a:buSzPct val="100000"/>
              <a:buChar char="•"/>
            </a:pPr>
            <a:r>
              <a:rPr lang="en-US" sz="1300" dirty="0">
                <a:solidFill>
                  <a:srgbClr val="F3F0E7"/>
                </a:solidFill>
                <a:latin typeface="Calibri" pitchFamily="34" charset="0"/>
                <a:ea typeface="Calibri" pitchFamily="34" charset="-122"/>
                <a:cs typeface="Calibri" pitchFamily="34" charset="-120"/>
              </a:rPr>
              <a:t>No disposal programme — assets are consolidated, not rotated.</a:t>
            </a:r>
            <a:endParaRPr lang="en-US" sz="1300" dirty="0"/>
          </a:p>
          <a:p>
            <a:pPr marL="342900" indent="-342900">
              <a:lnSpc>
                <a:spcPts val="1900"/>
              </a:lnSpc>
              <a:spcAft>
                <a:spcPts val="800"/>
              </a:spcAft>
              <a:buSzPct val="100000"/>
              <a:buChar char="•"/>
            </a:pPr>
            <a:r>
              <a:rPr lang="en-US" sz="1300" dirty="0">
                <a:solidFill>
                  <a:srgbClr val="F3F0E7"/>
                </a:solidFill>
                <a:latin typeface="Calibri" pitchFamily="34" charset="0"/>
                <a:ea typeface="Calibri" pitchFamily="34" charset="-122"/>
                <a:cs typeface="Calibri" pitchFamily="34" charset="-120"/>
              </a:rPr>
              <a:t>No second-hand sale discipline — nothing captures the multiple the last three decades handed to buyers.</a:t>
            </a:r>
            <a:endParaRPr lang="en-US" sz="1300" dirty="0"/>
          </a:p>
          <a:p>
            <a:pPr marL="342900" indent="-342900">
              <a:lnSpc>
                <a:spcPts val="1900"/>
              </a:lnSpc>
              <a:spcAft>
                <a:spcPts val="800"/>
              </a:spcAft>
              <a:buSzPct val="100000"/>
              <a:buChar char="•"/>
            </a:pPr>
            <a:r>
              <a:rPr lang="en-US" sz="1300" dirty="0">
                <a:solidFill>
                  <a:srgbClr val="F3F0E7"/>
                </a:solidFill>
                <a:latin typeface="Calibri" pitchFamily="34" charset="0"/>
                <a:ea typeface="Calibri" pitchFamily="34" charset="-122"/>
                <a:cs typeface="Calibri" pitchFamily="34" charset="-120"/>
              </a:rPr>
              <a:t>No external management partner — the mandate exists on paper and is unfilled.</a:t>
            </a:r>
            <a:endParaRPr lang="en-US" sz="1300" dirty="0"/>
          </a:p>
        </p:txBody>
      </p:sp>
      <p:sp>
        <p:nvSpPr>
          <p:cNvPr id="20" name="Text 17"/>
          <p:cNvSpPr txBox="1"/>
          <p:nvPr/>
        </p:nvSpPr>
        <p:spPr>
          <a:xfrm>
            <a:off x="640080" y="6272784"/>
            <a:ext cx="10881360" cy="365760"/>
          </a:xfrm>
          <a:prstGeom prst="rect">
            <a:avLst/>
          </a:prstGeom>
          <a:noFill/>
          <a:ln/>
        </p:spPr>
        <p:txBody>
          <a:bodyPr wrap="square" lIns="0" tIns="0" rIns="0" bIns="0" rtlCol="0" anchor="ctr"/>
          <a:lstStyle/>
          <a:p>
            <a:pPr indent="0" marL="0">
              <a:buNone/>
            </a:pPr>
            <a:r>
              <a:rPr lang="en-US" sz="1100" i="1" dirty="0">
                <a:solidFill>
                  <a:srgbClr val="9FAEBF"/>
                </a:solidFill>
                <a:latin typeface="Calibri" pitchFamily="34" charset="0"/>
                <a:ea typeface="Calibri" pitchFamily="34" charset="-122"/>
                <a:cs typeface="Calibri" pitchFamily="34" charset="-120"/>
              </a:rPr>
              <a:t>Ankara has already been asked to fill it: our March 2026 brief to the Presidency proposes exactly this mandate.</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txBox="1"/>
          <p:nvPr/>
        </p:nvSpPr>
        <p:spPr>
          <a:xfrm>
            <a:off x="640080" y="384048"/>
            <a:ext cx="10881360" cy="274320"/>
          </a:xfrm>
          <a:prstGeom prst="rect">
            <a:avLst/>
          </a:prstGeom>
          <a:noFill/>
          <a:ln/>
        </p:spPr>
        <p:txBody>
          <a:bodyPr wrap="square" lIns="0" tIns="0" rIns="0" bIns="0" rtlCol="0" anchor="ctr"/>
          <a:lstStyle/>
          <a:p>
            <a:pPr indent="0" marL="0">
              <a:buNone/>
            </a:pPr>
            <a:r>
              <a:rPr lang="en-US" sz="1200" b="1" spc="140" kern="0" dirty="0">
                <a:solidFill>
                  <a:srgbClr val="8A6D2F"/>
                </a:solidFill>
                <a:latin typeface="Calibri" pitchFamily="34" charset="0"/>
                <a:ea typeface="Calibri" pitchFamily="34" charset="-122"/>
                <a:cs typeface="Calibri" pitchFamily="34" charset="-120"/>
              </a:rPr>
              <a:t>WHAT WE BRING TO THE DESK</a:t>
            </a:r>
            <a:endParaRPr lang="en-US" sz="1200" dirty="0"/>
          </a:p>
        </p:txBody>
      </p:sp>
      <p:sp>
        <p:nvSpPr>
          <p:cNvPr id="3" name="Text 1"/>
          <p:cNvSpPr txBox="1"/>
          <p:nvPr/>
        </p:nvSpPr>
        <p:spPr>
          <a:xfrm>
            <a:off x="640080" y="749808"/>
            <a:ext cx="10881360" cy="914400"/>
          </a:xfrm>
          <a:prstGeom prst="rect">
            <a:avLst/>
          </a:prstGeom>
          <a:noFill/>
          <a:ln/>
        </p:spPr>
        <p:txBody>
          <a:bodyPr wrap="square" lIns="0" tIns="0" rIns="0" bIns="0" rtlCol="0" anchor="ctr"/>
          <a:lstStyle/>
          <a:p>
            <a:pPr indent="0" marL="0">
              <a:lnSpc>
                <a:spcPts val="4256"/>
              </a:lnSpc>
              <a:buNone/>
            </a:pPr>
            <a:r>
              <a:rPr lang="en-US" sz="3800" dirty="0">
                <a:solidFill>
                  <a:srgbClr val="16304F"/>
                </a:solidFill>
                <a:latin typeface="Cambria" pitchFamily="34" charset="0"/>
                <a:ea typeface="Cambria" pitchFamily="34" charset="-122"/>
                <a:cs typeface="Cambria" pitchFamily="34" charset="-120"/>
              </a:rPr>
              <a:t>Three lanes, four defined tickets</a:t>
            </a:r>
            <a:endParaRPr lang="en-US" sz="3800" dirty="0"/>
          </a:p>
        </p:txBody>
      </p:sp>
      <p:sp>
        <p:nvSpPr>
          <p:cNvPr id="4" name="Shape 2"/>
          <p:cNvSpPr/>
          <p:nvPr/>
        </p:nvSpPr>
        <p:spPr>
          <a:xfrm>
            <a:off x="640080" y="1965960"/>
            <a:ext cx="2679192" cy="3794760"/>
          </a:xfrm>
          <a:prstGeom prst="rect">
            <a:avLst/>
          </a:prstGeom>
          <a:solidFill>
            <a:srgbClr val="16304F"/>
          </a:solidFill>
          <a:ln/>
        </p:spPr>
      </p:sp>
      <p:sp>
        <p:nvSpPr>
          <p:cNvPr id="5" name="Text 3"/>
          <p:cNvSpPr txBox="1"/>
          <p:nvPr/>
        </p:nvSpPr>
        <p:spPr>
          <a:xfrm>
            <a:off x="914400" y="2194560"/>
            <a:ext cx="2194560" cy="274320"/>
          </a:xfrm>
          <a:prstGeom prst="rect">
            <a:avLst/>
          </a:prstGeom>
          <a:noFill/>
          <a:ln/>
        </p:spPr>
        <p:txBody>
          <a:bodyPr wrap="square" lIns="0" tIns="0" rIns="0" bIns="0" rtlCol="0" anchor="ctr"/>
          <a:lstStyle/>
          <a:p>
            <a:pPr indent="0" marL="0">
              <a:buNone/>
            </a:pPr>
            <a:r>
              <a:rPr lang="en-US" sz="1100" b="1" dirty="0">
                <a:solidFill>
                  <a:srgbClr val="C89B43"/>
                </a:solidFill>
                <a:latin typeface="Calibri" pitchFamily="34" charset="0"/>
                <a:ea typeface="Calibri" pitchFamily="34" charset="-122"/>
                <a:cs typeface="Calibri" pitchFamily="34" charset="-120"/>
              </a:rPr>
              <a:t>First asset</a:t>
            </a:r>
            <a:endParaRPr lang="en-US" sz="1100" dirty="0"/>
          </a:p>
        </p:txBody>
      </p:sp>
      <p:sp>
        <p:nvSpPr>
          <p:cNvPr id="6" name="Text 4"/>
          <p:cNvSpPr txBox="1"/>
          <p:nvPr/>
        </p:nvSpPr>
        <p:spPr>
          <a:xfrm>
            <a:off x="914400" y="2542032"/>
            <a:ext cx="2194560" cy="777240"/>
          </a:xfrm>
          <a:prstGeom prst="rect">
            <a:avLst/>
          </a:prstGeom>
          <a:noFill/>
          <a:ln/>
        </p:spPr>
        <p:txBody>
          <a:bodyPr wrap="square" lIns="0" tIns="0" rIns="0" bIns="0" rtlCol="0" anchor="ctr"/>
          <a:lstStyle/>
          <a:p>
            <a:pPr indent="0" marL="0">
              <a:lnSpc>
                <a:spcPts val="2100"/>
              </a:lnSpc>
              <a:buNone/>
            </a:pPr>
            <a:r>
              <a:rPr lang="en-US" sz="1800" dirty="0">
                <a:solidFill>
                  <a:srgbClr val="F3F0E7"/>
                </a:solidFill>
                <a:latin typeface="Cambria" pitchFamily="34" charset="0"/>
                <a:ea typeface="Cambria" pitchFamily="34" charset="-122"/>
                <a:cs typeface="Cambria" pitchFamily="34" charset="-120"/>
              </a:rPr>
              <a:t>Bridges and motorways</a:t>
            </a:r>
            <a:endParaRPr lang="en-US" sz="1800" dirty="0"/>
          </a:p>
        </p:txBody>
      </p:sp>
      <p:sp>
        <p:nvSpPr>
          <p:cNvPr id="7" name="Text 5"/>
          <p:cNvSpPr txBox="1"/>
          <p:nvPr/>
        </p:nvSpPr>
        <p:spPr>
          <a:xfrm>
            <a:off x="914400" y="3401568"/>
            <a:ext cx="2194560" cy="274320"/>
          </a:xfrm>
          <a:prstGeom prst="rect">
            <a:avLst/>
          </a:prstGeom>
          <a:noFill/>
          <a:ln/>
        </p:spPr>
        <p:txBody>
          <a:bodyPr wrap="square" lIns="0" tIns="0" rIns="0" bIns="0" rtlCol="0" anchor="ctr"/>
          <a:lstStyle/>
          <a:p>
            <a:pPr indent="0" marL="0">
              <a:buNone/>
            </a:pPr>
            <a:r>
              <a:rPr lang="en-US" sz="1150" i="1" dirty="0">
                <a:solidFill>
                  <a:srgbClr val="C89B43"/>
                </a:solidFill>
                <a:latin typeface="Calibri" pitchFamily="34" charset="0"/>
                <a:ea typeface="Calibri" pitchFamily="34" charset="-122"/>
                <a:cs typeface="Calibri" pitchFamily="34" charset="-120"/>
              </a:rPr>
              <a:t>Brookfield Infrastructure</a:t>
            </a:r>
            <a:endParaRPr lang="en-US" sz="1150" dirty="0"/>
          </a:p>
        </p:txBody>
      </p:sp>
      <p:sp>
        <p:nvSpPr>
          <p:cNvPr id="8" name="Text 6"/>
          <p:cNvSpPr txBox="1"/>
          <p:nvPr/>
        </p:nvSpPr>
        <p:spPr>
          <a:xfrm>
            <a:off x="914400" y="3767328"/>
            <a:ext cx="2194560" cy="1737360"/>
          </a:xfrm>
          <a:prstGeom prst="rect">
            <a:avLst/>
          </a:prstGeom>
          <a:noFill/>
          <a:ln/>
        </p:spPr>
        <p:txBody>
          <a:bodyPr wrap="square" lIns="0" tIns="0" rIns="0" bIns="0" rtlCol="0" anchor="ctr"/>
          <a:lstStyle/>
          <a:p>
            <a:pPr indent="0" marL="0">
              <a:lnSpc>
                <a:spcPts val="1700"/>
              </a:lnSpc>
              <a:buNone/>
            </a:pPr>
            <a:r>
              <a:rPr lang="en-US" sz="1200" dirty="0">
                <a:solidFill>
                  <a:srgbClr val="9FAEBF"/>
                </a:solidFill>
                <a:latin typeface="Calibri" pitchFamily="34" charset="0"/>
                <a:ea typeface="Calibri" pitchFamily="34" charset="-122"/>
                <a:cs typeface="Calibri" pitchFamily="34" charset="-120"/>
              </a:rPr>
              <a:t>Operating rights or revenue partnership on a $600m revenue base; 30 years; title with the state.</a:t>
            </a:r>
            <a:endParaRPr lang="en-US" sz="1200" dirty="0"/>
          </a:p>
        </p:txBody>
      </p:sp>
      <p:sp>
        <p:nvSpPr>
          <p:cNvPr id="9" name="Shape 7"/>
          <p:cNvSpPr/>
          <p:nvPr/>
        </p:nvSpPr>
        <p:spPr>
          <a:xfrm>
            <a:off x="3566160" y="1965960"/>
            <a:ext cx="2679192" cy="3794760"/>
          </a:xfrm>
          <a:prstGeom prst="rect">
            <a:avLst/>
          </a:prstGeom>
          <a:solidFill>
            <a:srgbClr val="E3DFD3"/>
          </a:solidFill>
          <a:ln/>
        </p:spPr>
      </p:sp>
      <p:sp>
        <p:nvSpPr>
          <p:cNvPr id="10" name="Text 8"/>
          <p:cNvSpPr txBox="1"/>
          <p:nvPr/>
        </p:nvSpPr>
        <p:spPr>
          <a:xfrm>
            <a:off x="3840480" y="2194560"/>
            <a:ext cx="2194560" cy="274320"/>
          </a:xfrm>
          <a:prstGeom prst="rect">
            <a:avLst/>
          </a:prstGeom>
          <a:noFill/>
          <a:ln/>
        </p:spPr>
        <p:txBody>
          <a:bodyPr wrap="square" lIns="0" tIns="0" rIns="0" bIns="0" rtlCol="0" anchor="ctr"/>
          <a:lstStyle/>
          <a:p>
            <a:pPr indent="0" marL="0">
              <a:buNone/>
            </a:pPr>
            <a:r>
              <a:rPr lang="en-US" sz="1100" b="1" dirty="0">
                <a:solidFill>
                  <a:srgbClr val="8A6D2F"/>
                </a:solidFill>
                <a:latin typeface="Calibri" pitchFamily="34" charset="0"/>
                <a:ea typeface="Calibri" pitchFamily="34" charset="-122"/>
                <a:cs typeface="Calibri" pitchFamily="34" charset="-120"/>
              </a:rPr>
              <a:t>Lane B</a:t>
            </a:r>
            <a:endParaRPr lang="en-US" sz="1100" dirty="0"/>
          </a:p>
        </p:txBody>
      </p:sp>
      <p:sp>
        <p:nvSpPr>
          <p:cNvPr id="11" name="Text 9"/>
          <p:cNvSpPr txBox="1"/>
          <p:nvPr/>
        </p:nvSpPr>
        <p:spPr>
          <a:xfrm>
            <a:off x="3840480" y="2542032"/>
            <a:ext cx="2194560" cy="777240"/>
          </a:xfrm>
          <a:prstGeom prst="rect">
            <a:avLst/>
          </a:prstGeom>
          <a:noFill/>
          <a:ln/>
        </p:spPr>
        <p:txBody>
          <a:bodyPr wrap="square" lIns="0" tIns="0" rIns="0" bIns="0" rtlCol="0" anchor="ctr"/>
          <a:lstStyle/>
          <a:p>
            <a:pPr indent="0" marL="0">
              <a:lnSpc>
                <a:spcPts val="2100"/>
              </a:lnSpc>
              <a:buNone/>
            </a:pPr>
            <a:r>
              <a:rPr lang="en-US" sz="1800" dirty="0">
                <a:solidFill>
                  <a:srgbClr val="16304F"/>
                </a:solidFill>
                <a:latin typeface="Cambria" pitchFamily="34" charset="0"/>
                <a:ea typeface="Cambria" pitchFamily="34" charset="-122"/>
                <a:cs typeface="Cambria" pitchFamily="34" charset="-120"/>
              </a:rPr>
              <a:t>Sovereign fund portfolio</a:t>
            </a:r>
            <a:endParaRPr lang="en-US" sz="1800" dirty="0"/>
          </a:p>
        </p:txBody>
      </p:sp>
      <p:sp>
        <p:nvSpPr>
          <p:cNvPr id="12" name="Text 10"/>
          <p:cNvSpPr txBox="1"/>
          <p:nvPr/>
        </p:nvSpPr>
        <p:spPr>
          <a:xfrm>
            <a:off x="3840480" y="3401568"/>
            <a:ext cx="2194560" cy="274320"/>
          </a:xfrm>
          <a:prstGeom prst="rect">
            <a:avLst/>
          </a:prstGeom>
          <a:noFill/>
          <a:ln/>
        </p:spPr>
        <p:txBody>
          <a:bodyPr wrap="square" lIns="0" tIns="0" rIns="0" bIns="0" rtlCol="0" anchor="ctr"/>
          <a:lstStyle/>
          <a:p>
            <a:pPr indent="0" marL="0">
              <a:buNone/>
            </a:pPr>
            <a:r>
              <a:rPr lang="en-US" sz="1150" i="1" dirty="0">
                <a:solidFill>
                  <a:srgbClr val="6B7682"/>
                </a:solidFill>
                <a:latin typeface="Calibri" pitchFamily="34" charset="0"/>
                <a:ea typeface="Calibri" pitchFamily="34" charset="-122"/>
                <a:cs typeface="Calibri" pitchFamily="34" charset="-120"/>
              </a:rPr>
              <a:t>Oaktree</a:t>
            </a:r>
            <a:endParaRPr lang="en-US" sz="1150" dirty="0"/>
          </a:p>
        </p:txBody>
      </p:sp>
      <p:sp>
        <p:nvSpPr>
          <p:cNvPr id="13" name="Text 11"/>
          <p:cNvSpPr txBox="1"/>
          <p:nvPr/>
        </p:nvSpPr>
        <p:spPr>
          <a:xfrm>
            <a:off x="3840480" y="3767328"/>
            <a:ext cx="2194560" cy="1737360"/>
          </a:xfrm>
          <a:prstGeom prst="rect">
            <a:avLst/>
          </a:prstGeom>
          <a:noFill/>
          <a:ln/>
        </p:spPr>
        <p:txBody>
          <a:bodyPr wrap="square" lIns="0" tIns="0" rIns="0" bIns="0" rtlCol="0" anchor="ctr"/>
          <a:lstStyle/>
          <a:p>
            <a:pPr indent="0" marL="0">
              <a:lnSpc>
                <a:spcPts val="1700"/>
              </a:lnSpc>
              <a:buNone/>
            </a:pPr>
            <a:r>
              <a:rPr lang="en-US" sz="1200" dirty="0">
                <a:solidFill>
                  <a:srgbClr val="3B4754"/>
                </a:solidFill>
                <a:latin typeface="Calibri" pitchFamily="34" charset="0"/>
                <a:ea typeface="Calibri" pitchFamily="34" charset="-122"/>
                <a:cs typeface="Calibri" pitchFamily="34" charset="-120"/>
              </a:rPr>
              <a:t>AMC-type value-management partnership: minority stake, management rights, incentive fee above a baseline. $100–500m per asset.</a:t>
            </a:r>
            <a:endParaRPr lang="en-US" sz="1200" dirty="0"/>
          </a:p>
        </p:txBody>
      </p:sp>
      <p:sp>
        <p:nvSpPr>
          <p:cNvPr id="14" name="Shape 12"/>
          <p:cNvSpPr/>
          <p:nvPr/>
        </p:nvSpPr>
        <p:spPr>
          <a:xfrm>
            <a:off x="6492240" y="1965960"/>
            <a:ext cx="2679192" cy="3794760"/>
          </a:xfrm>
          <a:prstGeom prst="rect">
            <a:avLst/>
          </a:prstGeom>
          <a:solidFill>
            <a:srgbClr val="E3DFD3"/>
          </a:solidFill>
          <a:ln/>
        </p:spPr>
      </p:sp>
      <p:sp>
        <p:nvSpPr>
          <p:cNvPr id="15" name="Text 13"/>
          <p:cNvSpPr txBox="1"/>
          <p:nvPr/>
        </p:nvSpPr>
        <p:spPr>
          <a:xfrm>
            <a:off x="6766560" y="2194560"/>
            <a:ext cx="2194560" cy="274320"/>
          </a:xfrm>
          <a:prstGeom prst="rect">
            <a:avLst/>
          </a:prstGeom>
          <a:noFill/>
          <a:ln/>
        </p:spPr>
        <p:txBody>
          <a:bodyPr wrap="square" lIns="0" tIns="0" rIns="0" bIns="0" rtlCol="0" anchor="ctr"/>
          <a:lstStyle/>
          <a:p>
            <a:pPr indent="0" marL="0">
              <a:buNone/>
            </a:pPr>
            <a:r>
              <a:rPr lang="en-US" sz="1100" b="1" dirty="0">
                <a:solidFill>
                  <a:srgbClr val="8A6D2F"/>
                </a:solidFill>
                <a:latin typeface="Calibri" pitchFamily="34" charset="0"/>
                <a:ea typeface="Calibri" pitchFamily="34" charset="-122"/>
                <a:cs typeface="Calibri" pitchFamily="34" charset="-120"/>
              </a:rPr>
              <a:t>Lane A</a:t>
            </a:r>
            <a:endParaRPr lang="en-US" sz="1100" dirty="0"/>
          </a:p>
        </p:txBody>
      </p:sp>
      <p:sp>
        <p:nvSpPr>
          <p:cNvPr id="16" name="Text 14"/>
          <p:cNvSpPr txBox="1"/>
          <p:nvPr/>
        </p:nvSpPr>
        <p:spPr>
          <a:xfrm>
            <a:off x="6766560" y="2542032"/>
            <a:ext cx="2194560" cy="777240"/>
          </a:xfrm>
          <a:prstGeom prst="rect">
            <a:avLst/>
          </a:prstGeom>
          <a:noFill/>
          <a:ln/>
        </p:spPr>
        <p:txBody>
          <a:bodyPr wrap="square" lIns="0" tIns="0" rIns="0" bIns="0" rtlCol="0" anchor="ctr"/>
          <a:lstStyle/>
          <a:p>
            <a:pPr indent="0" marL="0">
              <a:lnSpc>
                <a:spcPts val="2100"/>
              </a:lnSpc>
              <a:buNone/>
            </a:pPr>
            <a:r>
              <a:rPr lang="en-US" sz="1800" dirty="0">
                <a:solidFill>
                  <a:srgbClr val="16304F"/>
                </a:solidFill>
                <a:latin typeface="Cambria" pitchFamily="34" charset="0"/>
                <a:ea typeface="Cambria" pitchFamily="34" charset="-122"/>
                <a:cs typeface="Cambria" pitchFamily="34" charset="-120"/>
              </a:rPr>
              <a:t>Corporate rescue credit</a:t>
            </a:r>
            <a:endParaRPr lang="en-US" sz="1800" dirty="0"/>
          </a:p>
        </p:txBody>
      </p:sp>
      <p:sp>
        <p:nvSpPr>
          <p:cNvPr id="17" name="Text 15"/>
          <p:cNvSpPr txBox="1"/>
          <p:nvPr/>
        </p:nvSpPr>
        <p:spPr>
          <a:xfrm>
            <a:off x="6766560" y="3401568"/>
            <a:ext cx="2194560" cy="274320"/>
          </a:xfrm>
          <a:prstGeom prst="rect">
            <a:avLst/>
          </a:prstGeom>
          <a:noFill/>
          <a:ln/>
        </p:spPr>
        <p:txBody>
          <a:bodyPr wrap="square" lIns="0" tIns="0" rIns="0" bIns="0" rtlCol="0" anchor="ctr"/>
          <a:lstStyle/>
          <a:p>
            <a:pPr indent="0" marL="0">
              <a:buNone/>
            </a:pPr>
            <a:r>
              <a:rPr lang="en-US" sz="1150" i="1" dirty="0">
                <a:solidFill>
                  <a:srgbClr val="6B7682"/>
                </a:solidFill>
                <a:latin typeface="Calibri" pitchFamily="34" charset="0"/>
                <a:ea typeface="Calibri" pitchFamily="34" charset="-122"/>
                <a:cs typeface="Calibri" pitchFamily="34" charset="-120"/>
              </a:rPr>
              <a:t>Oaktree</a:t>
            </a:r>
            <a:endParaRPr lang="en-US" sz="1150" dirty="0"/>
          </a:p>
        </p:txBody>
      </p:sp>
      <p:sp>
        <p:nvSpPr>
          <p:cNvPr id="18" name="Text 16"/>
          <p:cNvSpPr txBox="1"/>
          <p:nvPr/>
        </p:nvSpPr>
        <p:spPr>
          <a:xfrm>
            <a:off x="6766560" y="3767328"/>
            <a:ext cx="2194560" cy="1737360"/>
          </a:xfrm>
          <a:prstGeom prst="rect">
            <a:avLst/>
          </a:prstGeom>
          <a:noFill/>
          <a:ln/>
        </p:spPr>
        <p:txBody>
          <a:bodyPr wrap="square" lIns="0" tIns="0" rIns="0" bIns="0" rtlCol="0" anchor="ctr"/>
          <a:lstStyle/>
          <a:p>
            <a:pPr indent="0" marL="0">
              <a:lnSpc>
                <a:spcPts val="1700"/>
              </a:lnSpc>
              <a:buNone/>
            </a:pPr>
            <a:r>
              <a:rPr lang="en-US" sz="1200" dirty="0">
                <a:solidFill>
                  <a:srgbClr val="3B4754"/>
                </a:solidFill>
                <a:latin typeface="Calibri" pitchFamily="34" charset="0"/>
                <a:ea typeface="Calibri" pitchFamily="34" charset="-122"/>
                <a:cs typeface="Calibri" pitchFamily="34" charset="-120"/>
              </a:rPr>
              <a:t>Share-pledged senior or structured credit to solvent, liquidity-squeezed groups. $50–300m, exit via asset monetisation.</a:t>
            </a:r>
            <a:endParaRPr lang="en-US" sz="1200" dirty="0"/>
          </a:p>
        </p:txBody>
      </p:sp>
      <p:sp>
        <p:nvSpPr>
          <p:cNvPr id="19" name="Shape 17"/>
          <p:cNvSpPr/>
          <p:nvPr/>
        </p:nvSpPr>
        <p:spPr>
          <a:xfrm>
            <a:off x="9418320" y="1965960"/>
            <a:ext cx="2679192" cy="3794760"/>
          </a:xfrm>
          <a:prstGeom prst="rect">
            <a:avLst/>
          </a:prstGeom>
          <a:solidFill>
            <a:srgbClr val="E3DFD3"/>
          </a:solidFill>
          <a:ln/>
        </p:spPr>
      </p:sp>
      <p:sp>
        <p:nvSpPr>
          <p:cNvPr id="20" name="Text 18"/>
          <p:cNvSpPr txBox="1"/>
          <p:nvPr/>
        </p:nvSpPr>
        <p:spPr>
          <a:xfrm>
            <a:off x="9692640" y="2194560"/>
            <a:ext cx="2194560" cy="274320"/>
          </a:xfrm>
          <a:prstGeom prst="rect">
            <a:avLst/>
          </a:prstGeom>
          <a:noFill/>
          <a:ln/>
        </p:spPr>
        <p:txBody>
          <a:bodyPr wrap="square" lIns="0" tIns="0" rIns="0" bIns="0" rtlCol="0" anchor="ctr"/>
          <a:lstStyle/>
          <a:p>
            <a:pPr indent="0" marL="0">
              <a:buNone/>
            </a:pPr>
            <a:r>
              <a:rPr lang="en-US" sz="1100" b="1" dirty="0">
                <a:solidFill>
                  <a:srgbClr val="8A6D2F"/>
                </a:solidFill>
                <a:latin typeface="Calibri" pitchFamily="34" charset="0"/>
                <a:ea typeface="Calibri" pitchFamily="34" charset="-122"/>
                <a:cs typeface="Calibri" pitchFamily="34" charset="-120"/>
              </a:rPr>
              <a:t>Lane A′</a:t>
            </a:r>
            <a:endParaRPr lang="en-US" sz="1100" dirty="0"/>
          </a:p>
        </p:txBody>
      </p:sp>
      <p:sp>
        <p:nvSpPr>
          <p:cNvPr id="21" name="Text 19"/>
          <p:cNvSpPr txBox="1"/>
          <p:nvPr/>
        </p:nvSpPr>
        <p:spPr>
          <a:xfrm>
            <a:off x="9692640" y="2542032"/>
            <a:ext cx="2194560" cy="777240"/>
          </a:xfrm>
          <a:prstGeom prst="rect">
            <a:avLst/>
          </a:prstGeom>
          <a:noFill/>
          <a:ln/>
        </p:spPr>
        <p:txBody>
          <a:bodyPr wrap="square" lIns="0" tIns="0" rIns="0" bIns="0" rtlCol="0" anchor="ctr"/>
          <a:lstStyle/>
          <a:p>
            <a:pPr indent="0" marL="0">
              <a:lnSpc>
                <a:spcPts val="2100"/>
              </a:lnSpc>
              <a:buNone/>
            </a:pPr>
            <a:r>
              <a:rPr lang="en-US" sz="1800" dirty="0">
                <a:solidFill>
                  <a:srgbClr val="16304F"/>
                </a:solidFill>
                <a:latin typeface="Cambria" pitchFamily="34" charset="0"/>
                <a:ea typeface="Cambria" pitchFamily="34" charset="-122"/>
                <a:cs typeface="Cambria" pitchFamily="34" charset="-120"/>
              </a:rPr>
              <a:t>Stranded fund portfolios</a:t>
            </a:r>
            <a:endParaRPr lang="en-US" sz="1800" dirty="0"/>
          </a:p>
        </p:txBody>
      </p:sp>
      <p:sp>
        <p:nvSpPr>
          <p:cNvPr id="22" name="Text 20"/>
          <p:cNvSpPr txBox="1"/>
          <p:nvPr/>
        </p:nvSpPr>
        <p:spPr>
          <a:xfrm>
            <a:off x="9692640" y="3401568"/>
            <a:ext cx="2194560" cy="274320"/>
          </a:xfrm>
          <a:prstGeom prst="rect">
            <a:avLst/>
          </a:prstGeom>
          <a:noFill/>
          <a:ln/>
        </p:spPr>
        <p:txBody>
          <a:bodyPr wrap="square" lIns="0" tIns="0" rIns="0" bIns="0" rtlCol="0" anchor="ctr"/>
          <a:lstStyle/>
          <a:p>
            <a:pPr indent="0" marL="0">
              <a:buNone/>
            </a:pPr>
            <a:r>
              <a:rPr lang="en-US" sz="1150" i="1" dirty="0">
                <a:solidFill>
                  <a:srgbClr val="6B7682"/>
                </a:solidFill>
                <a:latin typeface="Calibri" pitchFamily="34" charset="0"/>
                <a:ea typeface="Calibri" pitchFamily="34" charset="-122"/>
                <a:cs typeface="Calibri" pitchFamily="34" charset="-120"/>
              </a:rPr>
              <a:t>Oaktree</a:t>
            </a:r>
            <a:endParaRPr lang="en-US" sz="1150" dirty="0"/>
          </a:p>
        </p:txBody>
      </p:sp>
      <p:sp>
        <p:nvSpPr>
          <p:cNvPr id="23" name="Text 21"/>
          <p:cNvSpPr txBox="1"/>
          <p:nvPr/>
        </p:nvSpPr>
        <p:spPr>
          <a:xfrm>
            <a:off x="9692640" y="3767328"/>
            <a:ext cx="2194560" cy="1737360"/>
          </a:xfrm>
          <a:prstGeom prst="rect">
            <a:avLst/>
          </a:prstGeom>
          <a:noFill/>
          <a:ln/>
        </p:spPr>
        <p:txBody>
          <a:bodyPr wrap="square" lIns="0" tIns="0" rIns="0" bIns="0" rtlCol="0" anchor="ctr"/>
          <a:lstStyle/>
          <a:p>
            <a:pPr indent="0" marL="0">
              <a:lnSpc>
                <a:spcPts val="1700"/>
              </a:lnSpc>
              <a:buNone/>
            </a:pPr>
            <a:r>
              <a:rPr lang="en-US" sz="1200" dirty="0">
                <a:solidFill>
                  <a:srgbClr val="3B4754"/>
                </a:solidFill>
                <a:latin typeface="Calibri" pitchFamily="34" charset="0"/>
                <a:ea typeface="Calibri" pitchFamily="34" charset="-122"/>
                <a:cs typeface="Calibri" pitchFamily="34" charset="-120"/>
              </a:rPr>
              <a:t>GP-led secondaries in 2007–2014 vintage Türkiye funds with no exit in a decade. $50–200m at a discount to NAV.</a:t>
            </a:r>
            <a:endParaRPr lang="en-US" sz="1200" dirty="0"/>
          </a:p>
        </p:txBody>
      </p:sp>
      <p:sp>
        <p:nvSpPr>
          <p:cNvPr id="24" name="Text 22"/>
          <p:cNvSpPr txBox="1"/>
          <p:nvPr/>
        </p:nvSpPr>
        <p:spPr>
          <a:xfrm>
            <a:off x="640080" y="6272784"/>
            <a:ext cx="10881360" cy="365760"/>
          </a:xfrm>
          <a:prstGeom prst="rect">
            <a:avLst/>
          </a:prstGeom>
          <a:noFill/>
          <a:ln/>
        </p:spPr>
        <p:txBody>
          <a:bodyPr wrap="square" lIns="0" tIns="0" rIns="0" bIns="0" rtlCol="0" anchor="ctr"/>
          <a:lstStyle/>
          <a:p>
            <a:pPr indent="0" marL="0">
              <a:buNone/>
            </a:pPr>
            <a:r>
              <a:rPr lang="en-US" sz="1100" i="1" dirty="0">
                <a:solidFill>
                  <a:srgbClr val="6B7682"/>
                </a:solidFill>
                <a:latin typeface="Calibri" pitchFamily="34" charset="0"/>
                <a:ea typeface="Calibri" pitchFamily="34" charset="-122"/>
                <a:cs typeface="Calibri" pitchFamily="34" charset="-120"/>
              </a:rPr>
              <a:t>Out of scope in every lane: companies under trustee administration and assets seized on security grounds — contested title, LP-mandate risk.</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txBox="1"/>
          <p:nvPr/>
        </p:nvSpPr>
        <p:spPr>
          <a:xfrm>
            <a:off x="640080" y="384048"/>
            <a:ext cx="10881360" cy="274320"/>
          </a:xfrm>
          <a:prstGeom prst="rect">
            <a:avLst/>
          </a:prstGeom>
          <a:noFill/>
          <a:ln/>
        </p:spPr>
        <p:txBody>
          <a:bodyPr wrap="square" lIns="0" tIns="0" rIns="0" bIns="0" rtlCol="0" anchor="ctr"/>
          <a:lstStyle/>
          <a:p>
            <a:pPr indent="0" marL="0">
              <a:buNone/>
            </a:pPr>
            <a:r>
              <a:rPr lang="en-US" sz="1200" b="1" spc="140" kern="0" dirty="0">
                <a:solidFill>
                  <a:srgbClr val="C89B43"/>
                </a:solidFill>
                <a:latin typeface="Calibri" pitchFamily="34" charset="0"/>
                <a:ea typeface="Calibri" pitchFamily="34" charset="-122"/>
                <a:cs typeface="Calibri" pitchFamily="34" charset="-120"/>
              </a:rPr>
              <a:t>WHY THIS DESK</a:t>
            </a:r>
            <a:endParaRPr lang="en-US" sz="1200" dirty="0"/>
          </a:p>
        </p:txBody>
      </p:sp>
      <p:sp>
        <p:nvSpPr>
          <p:cNvPr id="3" name="Text 1"/>
          <p:cNvSpPr txBox="1"/>
          <p:nvPr/>
        </p:nvSpPr>
        <p:spPr>
          <a:xfrm>
            <a:off x="640080" y="749808"/>
            <a:ext cx="10881360" cy="914400"/>
          </a:xfrm>
          <a:prstGeom prst="rect">
            <a:avLst/>
          </a:prstGeom>
          <a:noFill/>
          <a:ln/>
        </p:spPr>
        <p:txBody>
          <a:bodyPr wrap="square" lIns="0" tIns="0" rIns="0" bIns="0" rtlCol="0" anchor="ctr"/>
          <a:lstStyle/>
          <a:p>
            <a:pPr indent="0" marL="0">
              <a:lnSpc>
                <a:spcPts val="4256"/>
              </a:lnSpc>
              <a:buNone/>
            </a:pPr>
            <a:r>
              <a:rPr lang="en-US" sz="3800" dirty="0">
                <a:solidFill>
                  <a:srgbClr val="F3F0E7"/>
                </a:solidFill>
                <a:latin typeface="Cambria" pitchFamily="34" charset="0"/>
                <a:ea typeface="Cambria" pitchFamily="34" charset="-122"/>
                <a:cs typeface="Cambria" pitchFamily="34" charset="-120"/>
              </a:rPr>
              <a:t>We put this structure on these tables in 2004 — one file reached signature</a:t>
            </a:r>
            <a:endParaRPr lang="en-US" sz="3800" dirty="0"/>
          </a:p>
        </p:txBody>
      </p:sp>
      <p:sp>
        <p:nvSpPr>
          <p:cNvPr id="4" name="Shape 2"/>
          <p:cNvSpPr/>
          <p:nvPr/>
        </p:nvSpPr>
        <p:spPr>
          <a:xfrm>
            <a:off x="640080" y="2057400"/>
            <a:ext cx="10881360" cy="1207008"/>
          </a:xfrm>
          <a:prstGeom prst="rect">
            <a:avLst/>
          </a:prstGeom>
          <a:solidFill>
            <a:srgbClr val="0D2239"/>
          </a:solidFill>
          <a:ln/>
        </p:spPr>
      </p:sp>
      <p:sp>
        <p:nvSpPr>
          <p:cNvPr id="5" name="Text 3"/>
          <p:cNvSpPr txBox="1"/>
          <p:nvPr/>
        </p:nvSpPr>
        <p:spPr>
          <a:xfrm>
            <a:off x="914400" y="2240280"/>
            <a:ext cx="1554480" cy="320040"/>
          </a:xfrm>
          <a:prstGeom prst="rect">
            <a:avLst/>
          </a:prstGeom>
          <a:noFill/>
          <a:ln/>
        </p:spPr>
        <p:txBody>
          <a:bodyPr wrap="square" lIns="0" tIns="0" rIns="0" bIns="0" rtlCol="0" anchor="ctr"/>
          <a:lstStyle/>
          <a:p>
            <a:pPr indent="0" marL="0">
              <a:buNone/>
            </a:pPr>
            <a:r>
              <a:rPr lang="en-US" sz="1300" dirty="0">
                <a:solidFill>
                  <a:srgbClr val="C89B43"/>
                </a:solidFill>
                <a:latin typeface="Cambria" pitchFamily="34" charset="0"/>
                <a:ea typeface="Cambria" pitchFamily="34" charset="-122"/>
                <a:cs typeface="Cambria" pitchFamily="34" charset="-120"/>
              </a:rPr>
              <a:t>19 Oct 2004</a:t>
            </a:r>
            <a:endParaRPr lang="en-US" sz="1300" dirty="0"/>
          </a:p>
        </p:txBody>
      </p:sp>
      <p:sp>
        <p:nvSpPr>
          <p:cNvPr id="6" name="Text 4"/>
          <p:cNvSpPr txBox="1"/>
          <p:nvPr/>
        </p:nvSpPr>
        <p:spPr>
          <a:xfrm>
            <a:off x="2514600" y="2221992"/>
            <a:ext cx="4114800" cy="822960"/>
          </a:xfrm>
          <a:prstGeom prst="rect">
            <a:avLst/>
          </a:prstGeom>
          <a:noFill/>
          <a:ln/>
        </p:spPr>
        <p:txBody>
          <a:bodyPr wrap="square" lIns="0" tIns="0" rIns="0" bIns="0" rtlCol="0" anchor="ctr"/>
          <a:lstStyle/>
          <a:p>
            <a:pPr indent="0" marL="0">
              <a:lnSpc>
                <a:spcPts val="1900"/>
              </a:lnSpc>
              <a:buNone/>
            </a:pPr>
            <a:r>
              <a:rPr lang="en-US" sz="1450" b="1" dirty="0">
                <a:solidFill>
                  <a:srgbClr val="F3F0E7"/>
                </a:solidFill>
                <a:latin typeface="Calibri" pitchFamily="34" charset="0"/>
                <a:ea typeface="Calibri" pitchFamily="34" charset="-122"/>
                <a:cs typeface="Calibri" pitchFamily="34" charset="-120"/>
              </a:rPr>
              <a:t>Letter to the Privatisation Administration</a:t>
            </a:r>
            <a:endParaRPr lang="en-US" sz="1450" dirty="0"/>
          </a:p>
        </p:txBody>
      </p:sp>
      <p:sp>
        <p:nvSpPr>
          <p:cNvPr id="7" name="Text 5"/>
          <p:cNvSpPr txBox="1"/>
          <p:nvPr/>
        </p:nvSpPr>
        <p:spPr>
          <a:xfrm>
            <a:off x="6766560" y="2221992"/>
            <a:ext cx="4480560" cy="914400"/>
          </a:xfrm>
          <a:prstGeom prst="rect">
            <a:avLst/>
          </a:prstGeom>
          <a:noFill/>
          <a:ln/>
        </p:spPr>
        <p:txBody>
          <a:bodyPr wrap="square" lIns="0" tIns="0" rIns="0" bIns="0" rtlCol="0" anchor="ctr"/>
          <a:lstStyle/>
          <a:p>
            <a:pPr indent="0" marL="0">
              <a:lnSpc>
                <a:spcPts val="1600"/>
              </a:lnSpc>
              <a:buNone/>
            </a:pPr>
            <a:r>
              <a:rPr lang="en-US" sz="1150" dirty="0">
                <a:solidFill>
                  <a:srgbClr val="9FAEBF"/>
                </a:solidFill>
                <a:latin typeface="Calibri" pitchFamily="34" charset="0"/>
                <a:ea typeface="Calibri" pitchFamily="34" charset="-122"/>
                <a:cs typeface="Calibri" pitchFamily="34" charset="-120"/>
              </a:rPr>
              <a:t>An 80/20 asset management company across the whole portfolio, incentive fee above a negotiated baseline. First asset listed: toll roads and bridges.</a:t>
            </a:r>
            <a:endParaRPr lang="en-US" sz="1150" dirty="0"/>
          </a:p>
        </p:txBody>
      </p:sp>
      <p:sp>
        <p:nvSpPr>
          <p:cNvPr id="8" name="Shape 6"/>
          <p:cNvSpPr/>
          <p:nvPr/>
        </p:nvSpPr>
        <p:spPr>
          <a:xfrm>
            <a:off x="640080" y="3392424"/>
            <a:ext cx="10881360" cy="1207008"/>
          </a:xfrm>
          <a:prstGeom prst="rect">
            <a:avLst/>
          </a:prstGeom>
          <a:solidFill>
            <a:srgbClr val="0D2239"/>
          </a:solidFill>
          <a:ln/>
        </p:spPr>
      </p:sp>
      <p:sp>
        <p:nvSpPr>
          <p:cNvPr id="9" name="Text 7"/>
          <p:cNvSpPr txBox="1"/>
          <p:nvPr/>
        </p:nvSpPr>
        <p:spPr>
          <a:xfrm>
            <a:off x="914400" y="3575304"/>
            <a:ext cx="1554480" cy="320040"/>
          </a:xfrm>
          <a:prstGeom prst="rect">
            <a:avLst/>
          </a:prstGeom>
          <a:noFill/>
          <a:ln/>
        </p:spPr>
        <p:txBody>
          <a:bodyPr wrap="square" lIns="0" tIns="0" rIns="0" bIns="0" rtlCol="0" anchor="ctr"/>
          <a:lstStyle/>
          <a:p>
            <a:pPr indent="0" marL="0">
              <a:buNone/>
            </a:pPr>
            <a:r>
              <a:rPr lang="en-US" sz="1300" dirty="0">
                <a:solidFill>
                  <a:srgbClr val="C89B43"/>
                </a:solidFill>
                <a:latin typeface="Cambria" pitchFamily="34" charset="0"/>
                <a:ea typeface="Cambria" pitchFamily="34" charset="-122"/>
                <a:cs typeface="Cambria" pitchFamily="34" charset="-120"/>
              </a:rPr>
              <a:t>19 Oct 2004</a:t>
            </a:r>
            <a:endParaRPr lang="en-US" sz="1300" dirty="0"/>
          </a:p>
        </p:txBody>
      </p:sp>
      <p:sp>
        <p:nvSpPr>
          <p:cNvPr id="10" name="Text 8"/>
          <p:cNvSpPr txBox="1"/>
          <p:nvPr/>
        </p:nvSpPr>
        <p:spPr>
          <a:xfrm>
            <a:off x="2514600" y="3557016"/>
            <a:ext cx="4114800" cy="822960"/>
          </a:xfrm>
          <a:prstGeom prst="rect">
            <a:avLst/>
          </a:prstGeom>
          <a:noFill/>
          <a:ln/>
        </p:spPr>
        <p:txBody>
          <a:bodyPr wrap="square" lIns="0" tIns="0" rIns="0" bIns="0" rtlCol="0" anchor="ctr"/>
          <a:lstStyle/>
          <a:p>
            <a:pPr indent="0" marL="0">
              <a:lnSpc>
                <a:spcPts val="1900"/>
              </a:lnSpc>
              <a:buNone/>
            </a:pPr>
            <a:r>
              <a:rPr lang="en-US" sz="1450" b="1" dirty="0">
                <a:solidFill>
                  <a:srgbClr val="F3F0E7"/>
                </a:solidFill>
                <a:latin typeface="Calibri" pitchFamily="34" charset="0"/>
                <a:ea typeface="Calibri" pitchFamily="34" charset="-122"/>
                <a:cs typeface="Calibri" pitchFamily="34" charset="-120"/>
              </a:rPr>
              <a:t>Indication of interest to the Savings Deposit Insurance Fund</a:t>
            </a:r>
            <a:endParaRPr lang="en-US" sz="1450" dirty="0"/>
          </a:p>
        </p:txBody>
      </p:sp>
      <p:sp>
        <p:nvSpPr>
          <p:cNvPr id="11" name="Text 9"/>
          <p:cNvSpPr txBox="1"/>
          <p:nvPr/>
        </p:nvSpPr>
        <p:spPr>
          <a:xfrm>
            <a:off x="6766560" y="3557016"/>
            <a:ext cx="4480560" cy="914400"/>
          </a:xfrm>
          <a:prstGeom prst="rect">
            <a:avLst/>
          </a:prstGeom>
          <a:noFill/>
          <a:ln/>
        </p:spPr>
        <p:txBody>
          <a:bodyPr wrap="square" lIns="0" tIns="0" rIns="0" bIns="0" rtlCol="0" anchor="ctr"/>
          <a:lstStyle/>
          <a:p>
            <a:pPr indent="0" marL="0">
              <a:lnSpc>
                <a:spcPts val="1600"/>
              </a:lnSpc>
              <a:buNone/>
            </a:pPr>
            <a:r>
              <a:rPr lang="en-US" sz="1150" dirty="0">
                <a:solidFill>
                  <a:srgbClr val="9FAEBF"/>
                </a:solidFill>
                <a:latin typeface="Calibri" pitchFamily="34" charset="0"/>
                <a:ea typeface="Calibri" pitchFamily="34" charset="-122"/>
                <a:cs typeface="Calibri" pitchFamily="34" charset="-120"/>
              </a:rPr>
              <a:t>~$4bn face of corporate non-performing loans at ten cents on the dollar; 15% and 30% of distributions above $1bn and $1.5bn back to the state.</a:t>
            </a:r>
            <a:endParaRPr lang="en-US" sz="1150" dirty="0"/>
          </a:p>
        </p:txBody>
      </p:sp>
      <p:sp>
        <p:nvSpPr>
          <p:cNvPr id="12" name="Shape 10"/>
          <p:cNvSpPr/>
          <p:nvPr/>
        </p:nvSpPr>
        <p:spPr>
          <a:xfrm>
            <a:off x="640080" y="4727448"/>
            <a:ext cx="10881360" cy="1207008"/>
          </a:xfrm>
          <a:prstGeom prst="rect">
            <a:avLst/>
          </a:prstGeom>
          <a:solidFill>
            <a:srgbClr val="102C49"/>
          </a:solidFill>
          <a:ln/>
        </p:spPr>
      </p:sp>
      <p:sp>
        <p:nvSpPr>
          <p:cNvPr id="13" name="Text 11"/>
          <p:cNvSpPr txBox="1"/>
          <p:nvPr/>
        </p:nvSpPr>
        <p:spPr>
          <a:xfrm>
            <a:off x="914400" y="4910328"/>
            <a:ext cx="1554480" cy="320040"/>
          </a:xfrm>
          <a:prstGeom prst="rect">
            <a:avLst/>
          </a:prstGeom>
          <a:noFill/>
          <a:ln/>
        </p:spPr>
        <p:txBody>
          <a:bodyPr wrap="square" lIns="0" tIns="0" rIns="0" bIns="0" rtlCol="0" anchor="ctr"/>
          <a:lstStyle/>
          <a:p>
            <a:pPr indent="0" marL="0">
              <a:buNone/>
            </a:pPr>
            <a:r>
              <a:rPr lang="en-US" sz="1300" dirty="0">
                <a:solidFill>
                  <a:srgbClr val="C89B43"/>
                </a:solidFill>
                <a:latin typeface="Cambria" pitchFamily="34" charset="0"/>
                <a:ea typeface="Cambria" pitchFamily="34" charset="-122"/>
                <a:cs typeface="Cambria" pitchFamily="34" charset="-120"/>
              </a:rPr>
              <a:t>22 Dec 2004</a:t>
            </a:r>
            <a:endParaRPr lang="en-US" sz="1300" dirty="0"/>
          </a:p>
        </p:txBody>
      </p:sp>
      <p:sp>
        <p:nvSpPr>
          <p:cNvPr id="14" name="Text 12"/>
          <p:cNvSpPr txBox="1"/>
          <p:nvPr/>
        </p:nvSpPr>
        <p:spPr>
          <a:xfrm>
            <a:off x="2514600" y="4892040"/>
            <a:ext cx="4114800" cy="822960"/>
          </a:xfrm>
          <a:prstGeom prst="rect">
            <a:avLst/>
          </a:prstGeom>
          <a:noFill/>
          <a:ln/>
        </p:spPr>
        <p:txBody>
          <a:bodyPr wrap="square" lIns="0" tIns="0" rIns="0" bIns="0" rtlCol="0" anchor="ctr"/>
          <a:lstStyle/>
          <a:p>
            <a:pPr indent="0" marL="0">
              <a:lnSpc>
                <a:spcPts val="1900"/>
              </a:lnSpc>
              <a:buNone/>
            </a:pPr>
            <a:r>
              <a:rPr lang="en-US" sz="1450" b="1" dirty="0">
                <a:solidFill>
                  <a:srgbClr val="F3F0E7"/>
                </a:solidFill>
                <a:latin typeface="Calibri" pitchFamily="34" charset="0"/>
                <a:ea typeface="Calibri" pitchFamily="34" charset="-122"/>
                <a:cs typeface="Calibri" pitchFamily="34" charset="-120"/>
              </a:rPr>
              <a:t>Memorandum of Understanding, signed</a:t>
            </a:r>
            <a:endParaRPr lang="en-US" sz="1450" dirty="0"/>
          </a:p>
        </p:txBody>
      </p:sp>
      <p:sp>
        <p:nvSpPr>
          <p:cNvPr id="15" name="Text 13"/>
          <p:cNvSpPr txBox="1"/>
          <p:nvPr/>
        </p:nvSpPr>
        <p:spPr>
          <a:xfrm>
            <a:off x="6766560" y="4892040"/>
            <a:ext cx="4480560" cy="914400"/>
          </a:xfrm>
          <a:prstGeom prst="rect">
            <a:avLst/>
          </a:prstGeom>
          <a:noFill/>
          <a:ln/>
        </p:spPr>
        <p:txBody>
          <a:bodyPr wrap="square" lIns="0" tIns="0" rIns="0" bIns="0" rtlCol="0" anchor="ctr"/>
          <a:lstStyle/>
          <a:p>
            <a:pPr indent="0" marL="0">
              <a:lnSpc>
                <a:spcPts val="1600"/>
              </a:lnSpc>
              <a:buNone/>
            </a:pPr>
            <a:r>
              <a:rPr lang="en-US" sz="1150" dirty="0">
                <a:solidFill>
                  <a:srgbClr val="9FAEBF"/>
                </a:solidFill>
                <a:latin typeface="Calibri" pitchFamily="34" charset="0"/>
                <a:ea typeface="Calibri" pitchFamily="34" charset="-122"/>
                <a:cs typeface="Calibri" pitchFamily="34" charset="-120"/>
              </a:rPr>
              <a:t>Ahmet Ertürk for the Fund; Richard Perry and Alp Erçil for Perry Capital; William F. Duhamel for Farallon. Six weeks of diligence, exclusive negotiation, closing targeted for 31 March 2005.</a:t>
            </a:r>
            <a:endParaRPr lang="en-US" sz="1150" dirty="0"/>
          </a:p>
        </p:txBody>
      </p:sp>
      <p:sp>
        <p:nvSpPr>
          <p:cNvPr id="16" name="Text 14"/>
          <p:cNvSpPr txBox="1"/>
          <p:nvPr/>
        </p:nvSpPr>
        <p:spPr>
          <a:xfrm>
            <a:off x="640080" y="6172200"/>
            <a:ext cx="10881360" cy="502920"/>
          </a:xfrm>
          <a:prstGeom prst="rect">
            <a:avLst/>
          </a:prstGeom>
          <a:noFill/>
          <a:ln/>
        </p:spPr>
        <p:txBody>
          <a:bodyPr wrap="square" lIns="0" tIns="0" rIns="0" bIns="0" rtlCol="0" anchor="ctr"/>
          <a:lstStyle/>
          <a:p>
            <a:pPr indent="0" marL="0">
              <a:lnSpc>
                <a:spcPts val="1900"/>
              </a:lnSpc>
              <a:buNone/>
            </a:pPr>
            <a:r>
              <a:rPr lang="en-US" sz="1300" dirty="0">
                <a:solidFill>
                  <a:srgbClr val="F3F0E7"/>
                </a:solidFill>
                <a:latin typeface="Calibri" pitchFamily="34" charset="0"/>
                <a:ea typeface="Calibri" pitchFamily="34" charset="-122"/>
                <a:cs typeface="Calibri" pitchFamily="34" charset="-120"/>
              </a:rPr>
              <a:t>Farallon, Perry Capital and Hellman &amp; Friedman were the principals; the files closed when the counterparty changed the process, not the structure. Twenty-two years later the state has adopted the structure.</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txBox="1"/>
          <p:nvPr/>
        </p:nvSpPr>
        <p:spPr>
          <a:xfrm>
            <a:off x="640080" y="384048"/>
            <a:ext cx="10881360" cy="274320"/>
          </a:xfrm>
          <a:prstGeom prst="rect">
            <a:avLst/>
          </a:prstGeom>
          <a:noFill/>
          <a:ln/>
        </p:spPr>
        <p:txBody>
          <a:bodyPr wrap="square" lIns="0" tIns="0" rIns="0" bIns="0" rtlCol="0" anchor="ctr"/>
          <a:lstStyle/>
          <a:p>
            <a:pPr indent="0" marL="0">
              <a:buNone/>
            </a:pPr>
            <a:r>
              <a:rPr lang="en-US" sz="1200" b="1" spc="140" kern="0" dirty="0">
                <a:solidFill>
                  <a:srgbClr val="8A6D2F"/>
                </a:solidFill>
                <a:latin typeface="Calibri" pitchFamily="34" charset="0"/>
                <a:ea typeface="Calibri" pitchFamily="34" charset="-122"/>
                <a:cs typeface="Calibri" pitchFamily="34" charset="-120"/>
              </a:rPr>
              <a:t>THE ASK</a:t>
            </a:r>
            <a:endParaRPr lang="en-US" sz="1200" dirty="0"/>
          </a:p>
        </p:txBody>
      </p:sp>
      <p:sp>
        <p:nvSpPr>
          <p:cNvPr id="3" name="Text 1"/>
          <p:cNvSpPr txBox="1"/>
          <p:nvPr/>
        </p:nvSpPr>
        <p:spPr>
          <a:xfrm>
            <a:off x="640080" y="749808"/>
            <a:ext cx="10881360" cy="914400"/>
          </a:xfrm>
          <a:prstGeom prst="rect">
            <a:avLst/>
          </a:prstGeom>
          <a:noFill/>
          <a:ln/>
        </p:spPr>
        <p:txBody>
          <a:bodyPr wrap="square" lIns="0" tIns="0" rIns="0" bIns="0" rtlCol="0" anchor="ctr"/>
          <a:lstStyle/>
          <a:p>
            <a:pPr indent="0" marL="0">
              <a:lnSpc>
                <a:spcPts val="4256"/>
              </a:lnSpc>
              <a:buNone/>
            </a:pPr>
            <a:r>
              <a:rPr lang="en-US" sz="3800" dirty="0">
                <a:solidFill>
                  <a:srgbClr val="16304F"/>
                </a:solidFill>
                <a:latin typeface="Cambria" pitchFamily="34" charset="0"/>
                <a:ea typeface="Cambria" pitchFamily="34" charset="-122"/>
                <a:cs typeface="Cambria" pitchFamily="34" charset="-120"/>
              </a:rPr>
              <a:t>What we bring, and what we are asking for</a:t>
            </a:r>
            <a:endParaRPr lang="en-US" sz="3800" dirty="0"/>
          </a:p>
        </p:txBody>
      </p:sp>
      <p:sp>
        <p:nvSpPr>
          <p:cNvPr id="4" name="Shape 2"/>
          <p:cNvSpPr/>
          <p:nvPr/>
        </p:nvSpPr>
        <p:spPr>
          <a:xfrm>
            <a:off x="640080" y="2011680"/>
            <a:ext cx="5394960" cy="3749040"/>
          </a:xfrm>
          <a:prstGeom prst="rect">
            <a:avLst/>
          </a:prstGeom>
          <a:solidFill>
            <a:srgbClr val="E3DFD3"/>
          </a:solidFill>
          <a:ln/>
        </p:spPr>
      </p:sp>
      <p:sp>
        <p:nvSpPr>
          <p:cNvPr id="5" name="Text 3"/>
          <p:cNvSpPr txBox="1"/>
          <p:nvPr/>
        </p:nvSpPr>
        <p:spPr>
          <a:xfrm>
            <a:off x="914400" y="2240280"/>
            <a:ext cx="4846320" cy="320040"/>
          </a:xfrm>
          <a:prstGeom prst="rect">
            <a:avLst/>
          </a:prstGeom>
          <a:noFill/>
          <a:ln/>
        </p:spPr>
        <p:txBody>
          <a:bodyPr wrap="square" lIns="0" tIns="0" rIns="0" bIns="0" rtlCol="0" anchor="ctr"/>
          <a:lstStyle/>
          <a:p>
            <a:pPr indent="0" marL="0">
              <a:buNone/>
            </a:pPr>
            <a:r>
              <a:rPr lang="en-US" sz="1500" b="1" dirty="0">
                <a:solidFill>
                  <a:srgbClr val="16304F"/>
                </a:solidFill>
                <a:latin typeface="Calibri" pitchFamily="34" charset="0"/>
                <a:ea typeface="Calibri" pitchFamily="34" charset="-122"/>
                <a:cs typeface="Calibri" pitchFamily="34" charset="-120"/>
              </a:rPr>
              <a:t>What Value Masters brings</a:t>
            </a:r>
            <a:endParaRPr lang="en-US" sz="1500" dirty="0"/>
          </a:p>
        </p:txBody>
      </p:sp>
      <p:sp>
        <p:nvSpPr>
          <p:cNvPr id="6" name="Text 4"/>
          <p:cNvSpPr txBox="1"/>
          <p:nvPr/>
        </p:nvSpPr>
        <p:spPr>
          <a:xfrm>
            <a:off x="914400" y="2697480"/>
            <a:ext cx="4846320" cy="2834640"/>
          </a:xfrm>
          <a:prstGeom prst="rect">
            <a:avLst/>
          </a:prstGeom>
          <a:noFill/>
          <a:ln/>
        </p:spPr>
        <p:txBody>
          <a:bodyPr wrap="square" lIns="0" tIns="0" rIns="0" bIns="0" rtlCol="0" anchor="ctr"/>
          <a:lstStyle/>
          <a:p>
            <a:pPr marL="342900" indent="-342900">
              <a:lnSpc>
                <a:spcPts val="2000"/>
              </a:lnSpc>
              <a:spcAft>
                <a:spcPts val="1000"/>
              </a:spcAft>
              <a:buSzPct val="100000"/>
              <a:buChar char="•"/>
            </a:pPr>
            <a:r>
              <a:rPr lang="en-US" sz="1350" dirty="0">
                <a:solidFill>
                  <a:srgbClr val="3B4754"/>
                </a:solidFill>
                <a:latin typeface="Calibri" pitchFamily="34" charset="0"/>
                <a:ea typeface="Calibri" pitchFamily="34" charset="-122"/>
                <a:cs typeface="Calibri" pitchFamily="34" charset="-120"/>
              </a:rPr>
              <a:t>Origination at the point of turnover — both gardens of the table, public and private.</a:t>
            </a:r>
            <a:endParaRPr lang="en-US" sz="1350" dirty="0"/>
          </a:p>
          <a:p>
            <a:pPr marL="342900" indent="-342900">
              <a:lnSpc>
                <a:spcPts val="2000"/>
              </a:lnSpc>
              <a:spcAft>
                <a:spcPts val="1000"/>
              </a:spcAft>
              <a:buSzPct val="100000"/>
              <a:buChar char="•"/>
            </a:pPr>
            <a:r>
              <a:rPr lang="en-US" sz="1350" dirty="0">
                <a:solidFill>
                  <a:srgbClr val="3B4754"/>
                </a:solidFill>
                <a:latin typeface="Calibri" pitchFamily="34" charset="0"/>
                <a:ea typeface="Calibri" pitchFamily="34" charset="-122"/>
                <a:cs typeface="Calibri" pitchFamily="34" charset="-120"/>
              </a:rPr>
              <a:t>The 2004 file and the relationships behind it, including the principals still active.</a:t>
            </a:r>
            <a:endParaRPr lang="en-US" sz="1350" dirty="0"/>
          </a:p>
          <a:p>
            <a:pPr marL="342900" indent="-342900">
              <a:lnSpc>
                <a:spcPts val="2000"/>
              </a:lnSpc>
              <a:spcAft>
                <a:spcPts val="1000"/>
              </a:spcAft>
              <a:buSzPct val="100000"/>
              <a:buChar char="•"/>
            </a:pPr>
            <a:r>
              <a:rPr lang="en-US" sz="1350" dirty="0">
                <a:solidFill>
                  <a:srgbClr val="3B4754"/>
                </a:solidFill>
                <a:latin typeface="Calibri" pitchFamily="34" charset="0"/>
                <a:ea typeface="Calibri" pitchFamily="34" charset="-122"/>
                <a:cs typeface="Calibri" pitchFamily="34" charset="-120"/>
              </a:rPr>
              <a:t>Structuring in Turkish privatisation and concession law, tender-proof by design.</a:t>
            </a:r>
            <a:endParaRPr lang="en-US" sz="1350" dirty="0"/>
          </a:p>
          <a:p>
            <a:pPr marL="342900" indent="-342900">
              <a:lnSpc>
                <a:spcPts val="2000"/>
              </a:lnSpc>
              <a:spcAft>
                <a:spcPts val="1000"/>
              </a:spcAft>
              <a:buSzPct val="100000"/>
              <a:buChar char="•"/>
            </a:pPr>
            <a:r>
              <a:rPr lang="en-US" sz="1350" dirty="0">
                <a:solidFill>
                  <a:srgbClr val="3B4754"/>
                </a:solidFill>
                <a:latin typeface="Calibri" pitchFamily="34" charset="0"/>
                <a:ea typeface="Calibri" pitchFamily="34" charset="-122"/>
                <a:cs typeface="Calibri" pitchFamily="34" charset="-120"/>
              </a:rPr>
              <a:t>Minority co-investment in every ticket we originate.</a:t>
            </a:r>
            <a:endParaRPr lang="en-US" sz="1350" dirty="0"/>
          </a:p>
        </p:txBody>
      </p:sp>
      <p:sp>
        <p:nvSpPr>
          <p:cNvPr id="7" name="Shape 5"/>
          <p:cNvSpPr/>
          <p:nvPr/>
        </p:nvSpPr>
        <p:spPr>
          <a:xfrm>
            <a:off x="6126480" y="2011680"/>
            <a:ext cx="5394960" cy="3749040"/>
          </a:xfrm>
          <a:prstGeom prst="rect">
            <a:avLst/>
          </a:prstGeom>
          <a:solidFill>
            <a:srgbClr val="16304F"/>
          </a:solidFill>
          <a:ln/>
        </p:spPr>
      </p:sp>
      <p:sp>
        <p:nvSpPr>
          <p:cNvPr id="8" name="Text 6"/>
          <p:cNvSpPr txBox="1"/>
          <p:nvPr/>
        </p:nvSpPr>
        <p:spPr>
          <a:xfrm>
            <a:off x="6400800" y="2240280"/>
            <a:ext cx="4846320" cy="320040"/>
          </a:xfrm>
          <a:prstGeom prst="rect">
            <a:avLst/>
          </a:prstGeom>
          <a:noFill/>
          <a:ln/>
        </p:spPr>
        <p:txBody>
          <a:bodyPr wrap="square" lIns="0" tIns="0" rIns="0" bIns="0" rtlCol="0" anchor="ctr"/>
          <a:lstStyle/>
          <a:p>
            <a:pPr indent="0" marL="0">
              <a:buNone/>
            </a:pPr>
            <a:r>
              <a:rPr lang="en-US" sz="1500" b="1" dirty="0">
                <a:solidFill>
                  <a:srgbClr val="C89B43"/>
                </a:solidFill>
                <a:latin typeface="Calibri" pitchFamily="34" charset="0"/>
                <a:ea typeface="Calibri" pitchFamily="34" charset="-122"/>
                <a:cs typeface="Calibri" pitchFamily="34" charset="-120"/>
              </a:rPr>
              <a:t>What we are asking for</a:t>
            </a:r>
            <a:endParaRPr lang="en-US" sz="1500" dirty="0"/>
          </a:p>
        </p:txBody>
      </p:sp>
      <p:sp>
        <p:nvSpPr>
          <p:cNvPr id="9" name="Text 7"/>
          <p:cNvSpPr txBox="1"/>
          <p:nvPr/>
        </p:nvSpPr>
        <p:spPr>
          <a:xfrm>
            <a:off x="6400800" y="2697480"/>
            <a:ext cx="4846320" cy="2834640"/>
          </a:xfrm>
          <a:prstGeom prst="rect">
            <a:avLst/>
          </a:prstGeom>
          <a:noFill/>
          <a:ln/>
        </p:spPr>
        <p:txBody>
          <a:bodyPr wrap="square" lIns="0" tIns="0" rIns="0" bIns="0" rtlCol="0" anchor="ctr"/>
          <a:lstStyle/>
          <a:p>
            <a:pPr marL="342900" indent="-342900">
              <a:lnSpc>
                <a:spcPts val="2000"/>
              </a:lnSpc>
              <a:spcAft>
                <a:spcPts val="1000"/>
              </a:spcAft>
              <a:buSzPct val="100000"/>
              <a:buChar char="•"/>
            </a:pPr>
            <a:r>
              <a:rPr lang="en-US" sz="1350" dirty="0">
                <a:solidFill>
                  <a:srgbClr val="F3F0E7"/>
                </a:solidFill>
                <a:latin typeface="Calibri" pitchFamily="34" charset="0"/>
                <a:ea typeface="Calibri" pitchFamily="34" charset="-122"/>
                <a:cs typeface="Calibri" pitchFamily="34" charset="-120"/>
              </a:rPr>
              <a:t>A 30-minute single-asset conversation on the bridge and motorway concession.</a:t>
            </a:r>
            <a:endParaRPr lang="en-US" sz="1350" dirty="0"/>
          </a:p>
          <a:p>
            <a:pPr marL="342900" indent="-342900">
              <a:lnSpc>
                <a:spcPts val="2000"/>
              </a:lnSpc>
              <a:spcAft>
                <a:spcPts val="1000"/>
              </a:spcAft>
              <a:buSzPct val="100000"/>
              <a:buChar char="•"/>
            </a:pPr>
            <a:r>
              <a:rPr lang="en-US" sz="1350" dirty="0">
                <a:solidFill>
                  <a:srgbClr val="F3F0E7"/>
                </a:solidFill>
                <a:latin typeface="Calibri" pitchFamily="34" charset="0"/>
                <a:ea typeface="Calibri" pitchFamily="34" charset="-122"/>
                <a:cs typeface="Calibri" pitchFamily="34" charset="-120"/>
              </a:rPr>
              <a:t>A referral and co-underwriting arrangement on originated tickets, with success-based fees.</a:t>
            </a:r>
            <a:endParaRPr lang="en-US" sz="1350" dirty="0"/>
          </a:p>
          <a:p>
            <a:pPr marL="342900" indent="-342900">
              <a:lnSpc>
                <a:spcPts val="2000"/>
              </a:lnSpc>
              <a:spcAft>
                <a:spcPts val="1000"/>
              </a:spcAft>
              <a:buSzPct val="100000"/>
              <a:buChar char="•"/>
            </a:pPr>
            <a:r>
              <a:rPr lang="en-US" sz="1350" dirty="0">
                <a:solidFill>
                  <a:srgbClr val="F3F0E7"/>
                </a:solidFill>
                <a:latin typeface="Calibri" pitchFamily="34" charset="0"/>
                <a:ea typeface="Calibri" pitchFamily="34" charset="-122"/>
                <a:cs typeface="Calibri" pitchFamily="34" charset="-120"/>
              </a:rPr>
              <a:t>A named contact for Lane B so the sovereign fund mandate can be worked while it is open.</a:t>
            </a:r>
            <a:endParaRPr lang="en-US" sz="1350" dirty="0"/>
          </a:p>
        </p:txBody>
      </p:sp>
      <p:sp>
        <p:nvSpPr>
          <p:cNvPr id="10" name="Text 8"/>
          <p:cNvSpPr txBox="1"/>
          <p:nvPr/>
        </p:nvSpPr>
        <p:spPr>
          <a:xfrm>
            <a:off x="640080" y="6035040"/>
            <a:ext cx="10881360" cy="365760"/>
          </a:xfrm>
          <a:prstGeom prst="rect">
            <a:avLst/>
          </a:prstGeom>
          <a:noFill/>
          <a:ln/>
        </p:spPr>
        <p:txBody>
          <a:bodyPr wrap="square" lIns="0" tIns="0" rIns="0" bIns="0" rtlCol="0" anchor="ctr"/>
          <a:lstStyle/>
          <a:p>
            <a:pPr indent="0" marL="0">
              <a:buNone/>
            </a:pPr>
            <a:r>
              <a:rPr lang="en-US" sz="1200" dirty="0">
                <a:solidFill>
                  <a:srgbClr val="6B7682"/>
                </a:solidFill>
                <a:latin typeface="Calibri" pitchFamily="34" charset="0"/>
                <a:ea typeface="Calibri" pitchFamily="34" charset="-122"/>
                <a:cs typeface="Calibri" pitchFamily="34" charset="-120"/>
              </a:rPr>
              <a:t>Value Masters Group  ·  Türkiye Desk  ·  Note No. 3, “Yan Oda — The Playbook”, and the 2004 exhibits accompany this deck.</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2026-09-15T02:26:49Z</dcterms:created>
  <dcterms:modified xsi:type="dcterms:W3CDTF">2026-09-15T02:26:49Z</dcterms:modified>
</cp:coreProperties>
</file>